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332" r:id="rId2"/>
    <p:sldId id="309" r:id="rId3"/>
    <p:sldId id="355" r:id="rId4"/>
    <p:sldId id="314" r:id="rId5"/>
    <p:sldId id="338" r:id="rId6"/>
    <p:sldId id="349" r:id="rId7"/>
    <p:sldId id="337" r:id="rId8"/>
    <p:sldId id="279" r:id="rId9"/>
    <p:sldId id="328" r:id="rId10"/>
    <p:sldId id="336" r:id="rId11"/>
    <p:sldId id="316" r:id="rId12"/>
    <p:sldId id="333" r:id="rId13"/>
    <p:sldId id="331" r:id="rId14"/>
    <p:sldId id="312" r:id="rId15"/>
    <p:sldId id="321" r:id="rId16"/>
    <p:sldId id="297" r:id="rId1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许移庆" initials="许移庆" lastIdx="9" clrIdx="0">
    <p:extLst>
      <p:ext uri="{19B8F6BF-5375-455C-9EA6-DF929625EA0E}">
        <p15:presenceInfo xmlns:p15="http://schemas.microsoft.com/office/powerpoint/2012/main" userId="S-1-5-21-3457073295-126755266-1417522348-96585" providerId="AD"/>
      </p:ext>
    </p:extLst>
  </p:cmAuthor>
  <p:cmAuthor id="2" name="程长胜" initials="程长胜" lastIdx="1" clrIdx="1">
    <p:extLst>
      <p:ext uri="{19B8F6BF-5375-455C-9EA6-DF929625EA0E}">
        <p15:presenceInfo xmlns:p15="http://schemas.microsoft.com/office/powerpoint/2012/main" userId="S-1-5-21-3457073295-126755266-1417522348-14593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3CA"/>
    <a:srgbClr val="3A82BB"/>
    <a:srgbClr val="0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781" autoAdjust="0"/>
    <p:restoredTop sz="91432" autoAdjust="0"/>
  </p:normalViewPr>
  <p:slideViewPr>
    <p:cSldViewPr snapToGrid="0" snapToObjects="1">
      <p:cViewPr>
        <p:scale>
          <a:sx n="75" d="100"/>
          <a:sy n="75" d="100"/>
        </p:scale>
        <p:origin x="810" y="7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7429A81-E789-492F-A82D-C5E30D4012E9}" type="doc">
      <dgm:prSet loTypeId="urn:microsoft.com/office/officeart/2005/8/layout/hList1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zh-CN" altLang="en-US"/>
        </a:p>
      </dgm:t>
    </dgm:pt>
    <dgm:pt modelId="{A3B983FF-BFA3-4C7C-B212-89AD2DB8017A}">
      <dgm:prSet phldrT="[文本]" custT="1"/>
      <dgm:spPr/>
      <dgm:t>
        <a:bodyPr/>
        <a:lstStyle/>
        <a:p>
          <a:pPr marL="0"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kern="1200" dirty="0" smtClean="0">
              <a:solidFill>
                <a:prstClr val="black">
                  <a:lumMod val="95000"/>
                  <a:lumOff val="5000"/>
                </a:prstClr>
              </a:solidFill>
              <a:latin typeface="DengXian" panose="020F0502020204030204"/>
              <a:ea typeface="DengXian" panose="02010600030101010101" pitchFamily="2" charset="-122"/>
              <a:cs typeface="+mn-cs"/>
            </a:rPr>
            <a:t>发电机标准化部件选型</a:t>
          </a:r>
          <a:endParaRPr lang="zh-CN" altLang="en-US" sz="1200" b="1" kern="1200" dirty="0">
            <a:solidFill>
              <a:prstClr val="black">
                <a:lumMod val="95000"/>
                <a:lumOff val="5000"/>
              </a:prstClr>
            </a:solidFill>
            <a:latin typeface="DengXian" panose="020F0502020204030204"/>
            <a:ea typeface="DengXian" panose="02010600030101010101" pitchFamily="2" charset="-122"/>
            <a:cs typeface="+mn-cs"/>
          </a:endParaRPr>
        </a:p>
      </dgm:t>
    </dgm:pt>
    <dgm:pt modelId="{E30BC56D-4B60-4CEF-A87E-AF5DCABC73BA}" type="parTrans" cxnId="{C987563B-2669-4CE0-9999-A87328CD2A1A}">
      <dgm:prSet/>
      <dgm:spPr/>
      <dgm:t>
        <a:bodyPr/>
        <a:lstStyle/>
        <a:p>
          <a:endParaRPr lang="zh-CN" altLang="en-US" sz="1100"/>
        </a:p>
      </dgm:t>
    </dgm:pt>
    <dgm:pt modelId="{317F801A-DD3D-4F65-ABF1-1D33A76FFB0E}" type="sibTrans" cxnId="{C987563B-2669-4CE0-9999-A87328CD2A1A}">
      <dgm:prSet/>
      <dgm:spPr/>
      <dgm:t>
        <a:bodyPr/>
        <a:lstStyle/>
        <a:p>
          <a:endParaRPr lang="zh-CN" altLang="en-US" sz="1100"/>
        </a:p>
      </dgm:t>
    </dgm:pt>
    <dgm:pt modelId="{697A3001-0B26-447A-A599-338F4F951BA4}">
      <dgm:prSet phldrT="[文本]" custT="1"/>
      <dgm:spPr/>
      <dgm:t>
        <a:bodyPr/>
        <a:lstStyle/>
        <a:p>
          <a:r>
            <a:rPr lang="zh-CN" altLang="en-US" sz="1200" kern="1200" dirty="0" smtClean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DengXian" panose="020F0502020204030204"/>
              <a:ea typeface="DengXian" panose="02010600030101010101" pitchFamily="2" charset="-122"/>
              <a:cs typeface="+mn-cs"/>
            </a:rPr>
            <a:t>实现发电机电气部件自动化设计选型</a:t>
          </a:r>
          <a:endParaRPr lang="zh-CN" altLang="en-US" sz="12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DengXian" panose="020F0502020204030204"/>
            <a:ea typeface="DengXian" panose="02010600030101010101" pitchFamily="2" charset="-122"/>
            <a:cs typeface="+mn-cs"/>
          </a:endParaRPr>
        </a:p>
      </dgm:t>
    </dgm:pt>
    <dgm:pt modelId="{3153DA83-FBD2-4EDB-8279-1F0B64288070}" type="parTrans" cxnId="{892E33E1-672B-4954-A479-D8EB03E219BB}">
      <dgm:prSet/>
      <dgm:spPr/>
      <dgm:t>
        <a:bodyPr/>
        <a:lstStyle/>
        <a:p>
          <a:endParaRPr lang="zh-CN" altLang="en-US" sz="1100"/>
        </a:p>
      </dgm:t>
    </dgm:pt>
    <dgm:pt modelId="{56BC9A94-9EDB-4C94-A4C8-D3C99D69EB76}" type="sibTrans" cxnId="{892E33E1-672B-4954-A479-D8EB03E219BB}">
      <dgm:prSet/>
      <dgm:spPr/>
      <dgm:t>
        <a:bodyPr/>
        <a:lstStyle/>
        <a:p>
          <a:endParaRPr lang="zh-CN" altLang="en-US" sz="1100"/>
        </a:p>
      </dgm:t>
    </dgm:pt>
    <dgm:pt modelId="{6728FC55-954B-476A-904E-776953C2F4A9}">
      <dgm:prSet phldrT="[文本]" custT="1"/>
      <dgm:spPr/>
      <dgm:t>
        <a:bodyPr/>
        <a:lstStyle/>
        <a:p>
          <a:pPr marL="0"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kern="1200" dirty="0" smtClean="0">
              <a:solidFill>
                <a:prstClr val="black">
                  <a:lumMod val="95000"/>
                  <a:lumOff val="5000"/>
                </a:prstClr>
              </a:solidFill>
              <a:latin typeface="DengXian" panose="020F0502020204030204"/>
              <a:ea typeface="DengXian" panose="02010600030101010101" pitchFamily="2" charset="-122"/>
              <a:cs typeface="+mn-cs"/>
            </a:rPr>
            <a:t>自动控制参数寻优</a:t>
          </a:r>
          <a:endParaRPr lang="zh-CN" altLang="en-US" sz="1200" b="1" kern="1200" dirty="0">
            <a:solidFill>
              <a:prstClr val="black">
                <a:lumMod val="95000"/>
                <a:lumOff val="5000"/>
              </a:prstClr>
            </a:solidFill>
            <a:latin typeface="DengXian" panose="020F0502020204030204"/>
            <a:ea typeface="DengXian" panose="02010600030101010101" pitchFamily="2" charset="-122"/>
            <a:cs typeface="+mn-cs"/>
          </a:endParaRPr>
        </a:p>
      </dgm:t>
    </dgm:pt>
    <dgm:pt modelId="{1B26C96B-26E4-4E8F-9A1C-4AB4FD7AD4AB}" type="parTrans" cxnId="{54324F86-93E9-4704-ACC6-63B640E9310C}">
      <dgm:prSet/>
      <dgm:spPr/>
      <dgm:t>
        <a:bodyPr/>
        <a:lstStyle/>
        <a:p>
          <a:endParaRPr lang="zh-CN" altLang="en-US" sz="1100"/>
        </a:p>
      </dgm:t>
    </dgm:pt>
    <dgm:pt modelId="{33EE9045-4324-4EB1-9827-A1ACF8172AC1}" type="sibTrans" cxnId="{54324F86-93E9-4704-ACC6-63B640E9310C}">
      <dgm:prSet/>
      <dgm:spPr/>
      <dgm:t>
        <a:bodyPr/>
        <a:lstStyle/>
        <a:p>
          <a:endParaRPr lang="zh-CN" altLang="en-US" sz="1100"/>
        </a:p>
      </dgm:t>
    </dgm:pt>
    <dgm:pt modelId="{C147634A-1430-48DA-96FB-446B6AC2BBBC}">
      <dgm:prSet phldrT="[文本]" custT="1"/>
      <dgm:spPr/>
      <dgm:t>
        <a:bodyPr/>
        <a:lstStyle/>
        <a:p>
          <a:r>
            <a:rPr lang="zh-CN" altLang="en-US" sz="1200" dirty="0" smtClean="0"/>
            <a:t>实现全功率段多工况发电机参数计算分析</a:t>
          </a:r>
          <a:endParaRPr lang="zh-CN" altLang="en-US" sz="1200" dirty="0"/>
        </a:p>
      </dgm:t>
    </dgm:pt>
    <dgm:pt modelId="{E1D4681E-2840-4BFB-85C2-E868BD0C85C8}" type="parTrans" cxnId="{B3CC37A1-CA0F-4C4C-B8E5-1534A26A4A45}">
      <dgm:prSet/>
      <dgm:spPr/>
      <dgm:t>
        <a:bodyPr/>
        <a:lstStyle/>
        <a:p>
          <a:endParaRPr lang="zh-CN" altLang="en-US" sz="1100"/>
        </a:p>
      </dgm:t>
    </dgm:pt>
    <dgm:pt modelId="{BDEA6F3F-A483-44C2-B8D4-2E9C6070BA95}" type="sibTrans" cxnId="{B3CC37A1-CA0F-4C4C-B8E5-1534A26A4A45}">
      <dgm:prSet/>
      <dgm:spPr/>
      <dgm:t>
        <a:bodyPr/>
        <a:lstStyle/>
        <a:p>
          <a:endParaRPr lang="zh-CN" altLang="en-US" sz="1100"/>
        </a:p>
      </dgm:t>
    </dgm:pt>
    <dgm:pt modelId="{332BCAC8-CBDC-443D-8770-C5A5C2764658}">
      <dgm:prSet phldrT="[文本]" custT="1"/>
      <dgm:spPr/>
      <dgm:t>
        <a:bodyPr/>
        <a:lstStyle/>
        <a:p>
          <a:r>
            <a:rPr lang="zh-CN" altLang="en-US" sz="1200" kern="1200" dirty="0" smtClean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DengXian" panose="020F0502020204030204"/>
              <a:ea typeface="DengXian" panose="02010600030101010101" pitchFamily="2" charset="-122"/>
              <a:cs typeface="+mn-cs"/>
            </a:rPr>
            <a:t>增强电气参数的快速计算分析能力</a:t>
          </a:r>
          <a:endParaRPr lang="zh-CN" altLang="en-US" sz="12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DengXian" panose="020F0502020204030204"/>
            <a:ea typeface="DengXian" panose="02010600030101010101" pitchFamily="2" charset="-122"/>
            <a:cs typeface="+mn-cs"/>
          </a:endParaRPr>
        </a:p>
      </dgm:t>
    </dgm:pt>
    <dgm:pt modelId="{9EC4A7B1-924B-449B-869C-B52F8065320D}" type="parTrans" cxnId="{8965B5D1-339A-4510-BA29-A0EBA38AFA5E}">
      <dgm:prSet/>
      <dgm:spPr/>
      <dgm:t>
        <a:bodyPr/>
        <a:lstStyle/>
        <a:p>
          <a:endParaRPr lang="zh-CN" altLang="en-US" sz="1100"/>
        </a:p>
      </dgm:t>
    </dgm:pt>
    <dgm:pt modelId="{B692B78B-1AAF-46B0-B559-A264DCED22E6}" type="sibTrans" cxnId="{8965B5D1-339A-4510-BA29-A0EBA38AFA5E}">
      <dgm:prSet/>
      <dgm:spPr/>
      <dgm:t>
        <a:bodyPr/>
        <a:lstStyle/>
        <a:p>
          <a:endParaRPr lang="zh-CN" altLang="en-US" sz="1100"/>
        </a:p>
      </dgm:t>
    </dgm:pt>
    <dgm:pt modelId="{ADF5577E-92A2-472B-8F92-8EB0F54B45E8}">
      <dgm:prSet phldrT="[文本]" custT="1"/>
      <dgm:spPr/>
      <dgm:t>
        <a:bodyPr/>
        <a:lstStyle/>
        <a:p>
          <a:r>
            <a:rPr lang="zh-CN" altLang="en-US" sz="1200" b="1" kern="1200" dirty="0" smtClean="0">
              <a:solidFill>
                <a:schemeClr val="tx1">
                  <a:lumMod val="95000"/>
                  <a:lumOff val="5000"/>
                </a:schemeClr>
              </a:solidFill>
            </a:rPr>
            <a:t>发电机数字化辅助设计</a:t>
          </a:r>
          <a:endParaRPr lang="zh-CN" altLang="en-US" sz="1200" b="1" kern="1200" dirty="0">
            <a:solidFill>
              <a:schemeClr val="tx1">
                <a:lumMod val="95000"/>
                <a:lumOff val="5000"/>
              </a:schemeClr>
            </a:solidFill>
          </a:endParaRPr>
        </a:p>
      </dgm:t>
    </dgm:pt>
    <dgm:pt modelId="{F6BE79C5-322F-4400-B11D-8FD580E1ACD6}" type="sibTrans" cxnId="{C4371C17-6305-4507-A54F-50E360C1B996}">
      <dgm:prSet/>
      <dgm:spPr/>
      <dgm:t>
        <a:bodyPr/>
        <a:lstStyle/>
        <a:p>
          <a:endParaRPr lang="zh-CN" altLang="en-US" sz="1100"/>
        </a:p>
      </dgm:t>
    </dgm:pt>
    <dgm:pt modelId="{79B564B2-8EB8-4946-9837-E89D78D5759A}" type="parTrans" cxnId="{C4371C17-6305-4507-A54F-50E360C1B996}">
      <dgm:prSet/>
      <dgm:spPr/>
      <dgm:t>
        <a:bodyPr/>
        <a:lstStyle/>
        <a:p>
          <a:endParaRPr lang="zh-CN" altLang="en-US" sz="1100"/>
        </a:p>
      </dgm:t>
    </dgm:pt>
    <dgm:pt modelId="{05FE1E65-5827-49DD-A232-20F93A880B3B}">
      <dgm:prSet phldrT="[文本]" custT="1"/>
      <dgm:spPr/>
      <dgm:t>
        <a:bodyPr/>
        <a:lstStyle/>
        <a:p>
          <a:r>
            <a:rPr lang="zh-CN" altLang="en-US" sz="1200" kern="1200" dirty="0" smtClean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+mn-lt"/>
              <a:ea typeface="+mn-ea"/>
              <a:cs typeface="+mn-cs"/>
            </a:rPr>
            <a:t>开发设计经验的数据库系统，形成数字化的参数快速查询和设计指导能力</a:t>
          </a:r>
          <a:endParaRPr lang="zh-CN" altLang="en-US" sz="12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DengXian" panose="020F0502020204030204"/>
            <a:ea typeface="DengXian" panose="02010600030101010101" pitchFamily="2" charset="-122"/>
            <a:cs typeface="+mn-cs"/>
          </a:endParaRPr>
        </a:p>
      </dgm:t>
    </dgm:pt>
    <dgm:pt modelId="{E90BEBEF-24AE-447F-8FFC-31594FB5E06C}" type="sibTrans" cxnId="{E7859A2B-86B7-453D-8154-58A76BB03954}">
      <dgm:prSet/>
      <dgm:spPr/>
      <dgm:t>
        <a:bodyPr/>
        <a:lstStyle/>
        <a:p>
          <a:endParaRPr lang="zh-CN" altLang="en-US" sz="1100"/>
        </a:p>
      </dgm:t>
    </dgm:pt>
    <dgm:pt modelId="{43407E34-2EB0-4215-AD78-AA6CC33C56C5}" type="parTrans" cxnId="{E7859A2B-86B7-453D-8154-58A76BB03954}">
      <dgm:prSet/>
      <dgm:spPr/>
      <dgm:t>
        <a:bodyPr/>
        <a:lstStyle/>
        <a:p>
          <a:endParaRPr lang="zh-CN" altLang="en-US" sz="1100"/>
        </a:p>
      </dgm:t>
    </dgm:pt>
    <dgm:pt modelId="{B97D59B1-0235-4D14-B525-528A0A7EB3E0}">
      <dgm:prSet phldrT="[文本]" custT="1"/>
      <dgm:spPr/>
      <dgm:t>
        <a:bodyPr/>
        <a:lstStyle/>
        <a:p>
          <a:endParaRPr lang="zh-CN" altLang="en-US" sz="1200" dirty="0"/>
        </a:p>
      </dgm:t>
    </dgm:pt>
    <dgm:pt modelId="{BE8D43A1-D368-468C-976C-67DA10BA96F1}" type="parTrans" cxnId="{66D0E0D7-EFED-4BE6-AED6-A09AE1AD4908}">
      <dgm:prSet/>
      <dgm:spPr/>
      <dgm:t>
        <a:bodyPr/>
        <a:lstStyle/>
        <a:p>
          <a:endParaRPr lang="zh-CN" altLang="en-US" sz="1100"/>
        </a:p>
      </dgm:t>
    </dgm:pt>
    <dgm:pt modelId="{ED3702F5-BA67-4528-BA09-3506F2288329}" type="sibTrans" cxnId="{66D0E0D7-EFED-4BE6-AED6-A09AE1AD4908}">
      <dgm:prSet/>
      <dgm:spPr/>
      <dgm:t>
        <a:bodyPr/>
        <a:lstStyle/>
        <a:p>
          <a:endParaRPr lang="zh-CN" altLang="en-US" sz="1100"/>
        </a:p>
      </dgm:t>
    </dgm:pt>
    <dgm:pt modelId="{726F5D67-E824-4EB0-BD4F-493842333C9B}">
      <dgm:prSet phldrT="[文本]" custT="1"/>
      <dgm:spPr/>
      <dgm:t>
        <a:bodyPr/>
        <a:lstStyle/>
        <a:p>
          <a:endParaRPr lang="zh-CN" altLang="en-US" sz="12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DengXian" panose="020F0502020204030204"/>
            <a:ea typeface="DengXian" panose="02010600030101010101" pitchFamily="2" charset="-122"/>
            <a:cs typeface="+mn-cs"/>
          </a:endParaRPr>
        </a:p>
      </dgm:t>
    </dgm:pt>
    <dgm:pt modelId="{A64AEF55-D6DF-48D0-8CD4-13A78A5AC9C0}" type="parTrans" cxnId="{8AE4E6E6-2063-4C4C-8287-4169964C8B09}">
      <dgm:prSet/>
      <dgm:spPr/>
      <dgm:t>
        <a:bodyPr/>
        <a:lstStyle/>
        <a:p>
          <a:endParaRPr lang="zh-CN" altLang="en-US"/>
        </a:p>
      </dgm:t>
    </dgm:pt>
    <dgm:pt modelId="{3D91834A-0CC1-4231-847E-C64D44F87BEA}" type="sibTrans" cxnId="{8AE4E6E6-2063-4C4C-8287-4169964C8B09}">
      <dgm:prSet/>
      <dgm:spPr/>
      <dgm:t>
        <a:bodyPr/>
        <a:lstStyle/>
        <a:p>
          <a:endParaRPr lang="zh-CN" altLang="en-US"/>
        </a:p>
      </dgm:t>
    </dgm:pt>
    <dgm:pt modelId="{6F1AF8EB-CCB8-4BFA-AD9F-96769CA2D07D}">
      <dgm:prSet phldrT="[文本]" custT="1"/>
      <dgm:spPr/>
      <dgm:t>
        <a:bodyPr/>
        <a:lstStyle/>
        <a:p>
          <a:r>
            <a:rPr lang="zh-CN" altLang="en-US" sz="1200" kern="1200" dirty="0" smtClean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DengXian" panose="020F0502020204030204"/>
              <a:ea typeface="DengXian" panose="02010600030101010101" pitchFamily="2" charset="-122"/>
              <a:cs typeface="+mn-cs"/>
            </a:rPr>
            <a:t>结合商业软件，实现发电机概念方案快速设计与分析</a:t>
          </a:r>
          <a:endParaRPr lang="zh-CN" altLang="en-US" sz="12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DengXian" panose="020F0502020204030204"/>
            <a:ea typeface="DengXian" panose="02010600030101010101" pitchFamily="2" charset="-122"/>
            <a:cs typeface="+mn-cs"/>
          </a:endParaRPr>
        </a:p>
      </dgm:t>
    </dgm:pt>
    <dgm:pt modelId="{A8DA2FC3-8A9A-4AD7-B72F-1E177C38DECD}" type="parTrans" cxnId="{2BF33414-097E-4ACC-9672-4710DF876091}">
      <dgm:prSet/>
      <dgm:spPr/>
      <dgm:t>
        <a:bodyPr/>
        <a:lstStyle/>
        <a:p>
          <a:endParaRPr lang="zh-CN" altLang="en-US"/>
        </a:p>
      </dgm:t>
    </dgm:pt>
    <dgm:pt modelId="{CC2B6E41-18D1-4FFF-B067-ACEA4B1F8093}" type="sibTrans" cxnId="{2BF33414-097E-4ACC-9672-4710DF876091}">
      <dgm:prSet/>
      <dgm:spPr/>
      <dgm:t>
        <a:bodyPr/>
        <a:lstStyle/>
        <a:p>
          <a:endParaRPr lang="zh-CN" altLang="en-US"/>
        </a:p>
      </dgm:t>
    </dgm:pt>
    <dgm:pt modelId="{98213DA4-94DE-49F6-9624-AF344218216B}">
      <dgm:prSet phldrT="[文本]" custT="1"/>
      <dgm:spPr/>
      <dgm:t>
        <a:bodyPr/>
        <a:lstStyle/>
        <a:p>
          <a:r>
            <a:rPr lang="zh-CN" altLang="en-US" sz="1200" kern="1200" dirty="0" smtClean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DengXian" panose="020F0502020204030204"/>
              <a:ea typeface="DengXian" panose="02010600030101010101" pitchFamily="2" charset="-122"/>
              <a:cs typeface="+mn-cs"/>
            </a:rPr>
            <a:t>方案优化迭代自动化，增强设计研发效率</a:t>
          </a:r>
          <a:endParaRPr lang="zh-CN" altLang="en-US" sz="12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DengXian" panose="020F0502020204030204"/>
            <a:ea typeface="DengXian" panose="02010600030101010101" pitchFamily="2" charset="-122"/>
            <a:cs typeface="+mn-cs"/>
          </a:endParaRPr>
        </a:p>
      </dgm:t>
    </dgm:pt>
    <dgm:pt modelId="{E9E5A53E-7035-4B52-B8A2-D5E46AF5F27B}" type="parTrans" cxnId="{2A3D6CEF-FABB-4E27-9F40-162E942A43AB}">
      <dgm:prSet/>
      <dgm:spPr/>
      <dgm:t>
        <a:bodyPr/>
        <a:lstStyle/>
        <a:p>
          <a:endParaRPr lang="zh-CN" altLang="en-US"/>
        </a:p>
      </dgm:t>
    </dgm:pt>
    <dgm:pt modelId="{F49FF0D6-BC45-4D89-87E5-0EA98E261342}" type="sibTrans" cxnId="{2A3D6CEF-FABB-4E27-9F40-162E942A43AB}">
      <dgm:prSet/>
      <dgm:spPr/>
      <dgm:t>
        <a:bodyPr/>
        <a:lstStyle/>
        <a:p>
          <a:endParaRPr lang="zh-CN" altLang="en-US"/>
        </a:p>
      </dgm:t>
    </dgm:pt>
    <dgm:pt modelId="{8397B789-0C6B-43F4-84D3-7733D7D05CB4}">
      <dgm:prSet phldrT="[文本]" custT="1"/>
      <dgm:spPr/>
      <dgm:t>
        <a:bodyPr/>
        <a:lstStyle/>
        <a:p>
          <a:endParaRPr lang="zh-CN" altLang="en-US" sz="1200" dirty="0"/>
        </a:p>
      </dgm:t>
    </dgm:pt>
    <dgm:pt modelId="{9669F989-093A-4955-93AB-6A11DC4E4696}" type="parTrans" cxnId="{9BD4B7D2-9785-4C42-AB99-821EEBFD5DA0}">
      <dgm:prSet/>
      <dgm:spPr/>
      <dgm:t>
        <a:bodyPr/>
        <a:lstStyle/>
        <a:p>
          <a:endParaRPr lang="zh-CN" altLang="en-US"/>
        </a:p>
      </dgm:t>
    </dgm:pt>
    <dgm:pt modelId="{3DD5564B-CB56-4358-A36B-C9D9E5840D9A}" type="sibTrans" cxnId="{9BD4B7D2-9785-4C42-AB99-821EEBFD5DA0}">
      <dgm:prSet/>
      <dgm:spPr/>
      <dgm:t>
        <a:bodyPr/>
        <a:lstStyle/>
        <a:p>
          <a:endParaRPr lang="zh-CN" altLang="en-US"/>
        </a:p>
      </dgm:t>
    </dgm:pt>
    <dgm:pt modelId="{2788E07B-AB14-4402-A40F-AE810E1CF942}">
      <dgm:prSet phldrT="[文本]" custT="1"/>
      <dgm:spPr/>
      <dgm:t>
        <a:bodyPr/>
        <a:lstStyle/>
        <a:p>
          <a:endParaRPr lang="zh-CN" altLang="en-US" sz="1200" dirty="0"/>
        </a:p>
      </dgm:t>
    </dgm:pt>
    <dgm:pt modelId="{9038D5E5-A97F-4EBA-AA71-C38E4C148D5B}" type="parTrans" cxnId="{4188FDDD-81B4-4088-ABC8-41C8EBC66C8F}">
      <dgm:prSet/>
      <dgm:spPr/>
      <dgm:t>
        <a:bodyPr/>
        <a:lstStyle/>
        <a:p>
          <a:endParaRPr lang="zh-CN" altLang="en-US"/>
        </a:p>
      </dgm:t>
    </dgm:pt>
    <dgm:pt modelId="{AAA10177-D382-41FA-ACCC-1C76E0F0D3ED}" type="sibTrans" cxnId="{4188FDDD-81B4-4088-ABC8-41C8EBC66C8F}">
      <dgm:prSet/>
      <dgm:spPr/>
      <dgm:t>
        <a:bodyPr/>
        <a:lstStyle/>
        <a:p>
          <a:endParaRPr lang="zh-CN" altLang="en-US"/>
        </a:p>
      </dgm:t>
    </dgm:pt>
    <dgm:pt modelId="{56C0B298-9042-4C1B-88E7-FD8A005D2998}">
      <dgm:prSet phldrT="[文本]" custT="1"/>
      <dgm:spPr/>
      <dgm:t>
        <a:bodyPr/>
        <a:lstStyle/>
        <a:p>
          <a:r>
            <a:rPr lang="zh-CN" altLang="en-US" sz="1200" dirty="0" smtClean="0"/>
            <a:t>拟合发电机电气参数变化规律，结合变流器数字化控制，实现参数自动寻优和参数动态调节</a:t>
          </a:r>
          <a:endParaRPr lang="zh-CN" altLang="en-US" sz="1200" dirty="0"/>
        </a:p>
      </dgm:t>
    </dgm:pt>
    <dgm:pt modelId="{6A29BF22-9270-4B4D-A9EC-021221B94202}" type="parTrans" cxnId="{C4D39966-2313-4E36-845F-3A01977F2C6F}">
      <dgm:prSet/>
      <dgm:spPr/>
      <dgm:t>
        <a:bodyPr/>
        <a:lstStyle/>
        <a:p>
          <a:endParaRPr lang="zh-CN" altLang="en-US"/>
        </a:p>
      </dgm:t>
    </dgm:pt>
    <dgm:pt modelId="{A6B32A81-B024-42DF-9D59-ABFC30E856D7}" type="sibTrans" cxnId="{C4D39966-2313-4E36-845F-3A01977F2C6F}">
      <dgm:prSet/>
      <dgm:spPr/>
      <dgm:t>
        <a:bodyPr/>
        <a:lstStyle/>
        <a:p>
          <a:endParaRPr lang="zh-CN" altLang="en-US"/>
        </a:p>
      </dgm:t>
    </dgm:pt>
    <dgm:pt modelId="{1673FBCC-3D24-46FB-A41E-2573494EF55E}" type="pres">
      <dgm:prSet presAssocID="{A7429A81-E789-492F-A82D-C5E30D4012E9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15A47F81-996F-4CB3-874E-29DE62989BC6}" type="pres">
      <dgm:prSet presAssocID="{ADF5577E-92A2-472B-8F92-8EB0F54B45E8}" presName="composite" presStyleCnt="0"/>
      <dgm:spPr/>
    </dgm:pt>
    <dgm:pt modelId="{F9FC19E7-668D-406B-84F7-8D25DAC1F841}" type="pres">
      <dgm:prSet presAssocID="{ADF5577E-92A2-472B-8F92-8EB0F54B45E8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753A150-B417-4862-9E3E-44976D9F96E0}" type="pres">
      <dgm:prSet presAssocID="{ADF5577E-92A2-472B-8F92-8EB0F54B45E8}" presName="desTx" presStyleLbl="align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D632ED7-93B0-4947-8006-7F88CBA38C34}" type="pres">
      <dgm:prSet presAssocID="{F6BE79C5-322F-4400-B11D-8FD580E1ACD6}" presName="space" presStyleCnt="0"/>
      <dgm:spPr/>
    </dgm:pt>
    <dgm:pt modelId="{48640817-1F3C-4908-96DB-7D412457B254}" type="pres">
      <dgm:prSet presAssocID="{A3B983FF-BFA3-4C7C-B212-89AD2DB8017A}" presName="composite" presStyleCnt="0"/>
      <dgm:spPr/>
    </dgm:pt>
    <dgm:pt modelId="{9EAA12CF-0D31-45D4-8099-2E56666F8491}" type="pres">
      <dgm:prSet presAssocID="{A3B983FF-BFA3-4C7C-B212-89AD2DB8017A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5AC8EEA-EA3B-4278-BCF6-CCD6F2223E95}" type="pres">
      <dgm:prSet presAssocID="{A3B983FF-BFA3-4C7C-B212-89AD2DB8017A}" presName="desTx" presStyleLbl="align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F697074-2642-4E30-BE8D-0BC96E9C79A5}" type="pres">
      <dgm:prSet presAssocID="{317F801A-DD3D-4F65-ABF1-1D33A76FFB0E}" presName="space" presStyleCnt="0"/>
      <dgm:spPr/>
    </dgm:pt>
    <dgm:pt modelId="{6C1F3E30-675D-4EED-A5A8-61D2E4DDD397}" type="pres">
      <dgm:prSet presAssocID="{6728FC55-954B-476A-904E-776953C2F4A9}" presName="composite" presStyleCnt="0"/>
      <dgm:spPr/>
    </dgm:pt>
    <dgm:pt modelId="{C6EB4410-3BC8-4B94-A989-CA6518CF1BAF}" type="pres">
      <dgm:prSet presAssocID="{6728FC55-954B-476A-904E-776953C2F4A9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F1EE02F-D2E7-4D86-97E6-10FB4DACCC4B}" type="pres">
      <dgm:prSet presAssocID="{6728FC55-954B-476A-904E-776953C2F4A9}" presName="desTx" presStyleLbl="align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4E682E05-B6FF-48D6-B7A2-D02AA3622BFD}" type="presOf" srcId="{726F5D67-E824-4EB0-BD4F-493842333C9B}" destId="{4753A150-B417-4862-9E3E-44976D9F96E0}" srcOrd="0" destOrd="3" presId="urn:microsoft.com/office/officeart/2005/8/layout/hList1"/>
    <dgm:cxn modelId="{C4D39966-2313-4E36-845F-3A01977F2C6F}" srcId="{6728FC55-954B-476A-904E-776953C2F4A9}" destId="{56C0B298-9042-4C1B-88E7-FD8A005D2998}" srcOrd="1" destOrd="0" parTransId="{6A29BF22-9270-4B4D-A9EC-021221B94202}" sibTransId="{A6B32A81-B024-42DF-9D59-ABFC30E856D7}"/>
    <dgm:cxn modelId="{3C864D3B-D849-49D2-AF76-79D7979FFE55}" type="presOf" srcId="{56C0B298-9042-4C1B-88E7-FD8A005D2998}" destId="{DF1EE02F-D2E7-4D86-97E6-10FB4DACCC4B}" srcOrd="0" destOrd="1" presId="urn:microsoft.com/office/officeart/2005/8/layout/hList1"/>
    <dgm:cxn modelId="{2BF33414-097E-4ACC-9672-4710DF876091}" srcId="{ADF5577E-92A2-472B-8F92-8EB0F54B45E8}" destId="{6F1AF8EB-CCB8-4BFA-AD9F-96769CA2D07D}" srcOrd="1" destOrd="0" parTransId="{A8DA2FC3-8A9A-4AD7-B72F-1E177C38DECD}" sibTransId="{CC2B6E41-18D1-4FFF-B067-ACEA4B1F8093}"/>
    <dgm:cxn modelId="{4188FDDD-81B4-4088-ABC8-41C8EBC66C8F}" srcId="{6728FC55-954B-476A-904E-776953C2F4A9}" destId="{2788E07B-AB14-4402-A40F-AE810E1CF942}" srcOrd="2" destOrd="0" parTransId="{9038D5E5-A97F-4EBA-AA71-C38E4C148D5B}" sibTransId="{AAA10177-D382-41FA-ACCC-1C76E0F0D3ED}"/>
    <dgm:cxn modelId="{E7859A2B-86B7-453D-8154-58A76BB03954}" srcId="{ADF5577E-92A2-472B-8F92-8EB0F54B45E8}" destId="{05FE1E65-5827-49DD-A232-20F93A880B3B}" srcOrd="0" destOrd="0" parTransId="{43407E34-2EB0-4215-AD78-AA6CC33C56C5}" sibTransId="{E90BEBEF-24AE-447F-8FFC-31594FB5E06C}"/>
    <dgm:cxn modelId="{CE937EF6-E866-46E8-A82D-5D0E793F9AB0}" type="presOf" srcId="{B97D59B1-0235-4D14-B525-528A0A7EB3E0}" destId="{DF1EE02F-D2E7-4D86-97E6-10FB4DACCC4B}" srcOrd="0" destOrd="4" presId="urn:microsoft.com/office/officeart/2005/8/layout/hList1"/>
    <dgm:cxn modelId="{4503BADF-0145-4F4D-A76B-B422EFF2A9E5}" type="presOf" srcId="{A7429A81-E789-492F-A82D-C5E30D4012E9}" destId="{1673FBCC-3D24-46FB-A41E-2573494EF55E}" srcOrd="0" destOrd="0" presId="urn:microsoft.com/office/officeart/2005/8/layout/hList1"/>
    <dgm:cxn modelId="{0DE1D4C6-88DB-47D2-BC55-13F080FE3B73}" type="presOf" srcId="{C147634A-1430-48DA-96FB-446B6AC2BBBC}" destId="{DF1EE02F-D2E7-4D86-97E6-10FB4DACCC4B}" srcOrd="0" destOrd="0" presId="urn:microsoft.com/office/officeart/2005/8/layout/hList1"/>
    <dgm:cxn modelId="{36BA1E0E-6861-4FFB-B624-92BA2A9A2736}" type="presOf" srcId="{332BCAC8-CBDC-443D-8770-C5A5C2764658}" destId="{45AC8EEA-EA3B-4278-BCF6-CCD6F2223E95}" srcOrd="0" destOrd="1" presId="urn:microsoft.com/office/officeart/2005/8/layout/hList1"/>
    <dgm:cxn modelId="{9BD4B7D2-9785-4C42-AB99-821EEBFD5DA0}" srcId="{6728FC55-954B-476A-904E-776953C2F4A9}" destId="{8397B789-0C6B-43F4-84D3-7733D7D05CB4}" srcOrd="3" destOrd="0" parTransId="{9669F989-093A-4955-93AB-6A11DC4E4696}" sibTransId="{3DD5564B-CB56-4358-A36B-C9D9E5840D9A}"/>
    <dgm:cxn modelId="{8653C00B-D6FD-4E94-82A2-D5CF3C5A31DA}" type="presOf" srcId="{ADF5577E-92A2-472B-8F92-8EB0F54B45E8}" destId="{F9FC19E7-668D-406B-84F7-8D25DAC1F841}" srcOrd="0" destOrd="0" presId="urn:microsoft.com/office/officeart/2005/8/layout/hList1"/>
    <dgm:cxn modelId="{B3CC37A1-CA0F-4C4C-B8E5-1534A26A4A45}" srcId="{6728FC55-954B-476A-904E-776953C2F4A9}" destId="{C147634A-1430-48DA-96FB-446B6AC2BBBC}" srcOrd="0" destOrd="0" parTransId="{E1D4681E-2840-4BFB-85C2-E868BD0C85C8}" sibTransId="{BDEA6F3F-A483-44C2-B8D4-2E9C6070BA95}"/>
    <dgm:cxn modelId="{9C5821EB-FD9C-4D32-B538-8FB313A53A33}" type="presOf" srcId="{697A3001-0B26-447A-A599-338F4F951BA4}" destId="{45AC8EEA-EA3B-4278-BCF6-CCD6F2223E95}" srcOrd="0" destOrd="0" presId="urn:microsoft.com/office/officeart/2005/8/layout/hList1"/>
    <dgm:cxn modelId="{54324F86-93E9-4704-ACC6-63B640E9310C}" srcId="{A7429A81-E789-492F-A82D-C5E30D4012E9}" destId="{6728FC55-954B-476A-904E-776953C2F4A9}" srcOrd="2" destOrd="0" parTransId="{1B26C96B-26E4-4E8F-9A1C-4AB4FD7AD4AB}" sibTransId="{33EE9045-4324-4EB1-9827-A1ACF8172AC1}"/>
    <dgm:cxn modelId="{AFF6E402-8A2E-4882-984D-7CAE2D0B5389}" type="presOf" srcId="{2788E07B-AB14-4402-A40F-AE810E1CF942}" destId="{DF1EE02F-D2E7-4D86-97E6-10FB4DACCC4B}" srcOrd="0" destOrd="2" presId="urn:microsoft.com/office/officeart/2005/8/layout/hList1"/>
    <dgm:cxn modelId="{C8389DC1-88AA-446B-9970-E51A4DFF3234}" type="presOf" srcId="{A3B983FF-BFA3-4C7C-B212-89AD2DB8017A}" destId="{9EAA12CF-0D31-45D4-8099-2E56666F8491}" srcOrd="0" destOrd="0" presId="urn:microsoft.com/office/officeart/2005/8/layout/hList1"/>
    <dgm:cxn modelId="{91AD185A-E92B-4ADE-9905-EDD2E89DFE04}" type="presOf" srcId="{8397B789-0C6B-43F4-84D3-7733D7D05CB4}" destId="{DF1EE02F-D2E7-4D86-97E6-10FB4DACCC4B}" srcOrd="0" destOrd="3" presId="urn:microsoft.com/office/officeart/2005/8/layout/hList1"/>
    <dgm:cxn modelId="{A29C1E69-D783-450E-AC96-5FF0839022BF}" type="presOf" srcId="{6728FC55-954B-476A-904E-776953C2F4A9}" destId="{C6EB4410-3BC8-4B94-A989-CA6518CF1BAF}" srcOrd="0" destOrd="0" presId="urn:microsoft.com/office/officeart/2005/8/layout/hList1"/>
    <dgm:cxn modelId="{42E2F4A6-E08F-4A7E-A690-A3E0D45D8393}" type="presOf" srcId="{98213DA4-94DE-49F6-9624-AF344218216B}" destId="{4753A150-B417-4862-9E3E-44976D9F96E0}" srcOrd="0" destOrd="2" presId="urn:microsoft.com/office/officeart/2005/8/layout/hList1"/>
    <dgm:cxn modelId="{2A3D6CEF-FABB-4E27-9F40-162E942A43AB}" srcId="{ADF5577E-92A2-472B-8F92-8EB0F54B45E8}" destId="{98213DA4-94DE-49F6-9624-AF344218216B}" srcOrd="2" destOrd="0" parTransId="{E9E5A53E-7035-4B52-B8A2-D5E46AF5F27B}" sibTransId="{F49FF0D6-BC45-4D89-87E5-0EA98E261342}"/>
    <dgm:cxn modelId="{C4371C17-6305-4507-A54F-50E360C1B996}" srcId="{A7429A81-E789-492F-A82D-C5E30D4012E9}" destId="{ADF5577E-92A2-472B-8F92-8EB0F54B45E8}" srcOrd="0" destOrd="0" parTransId="{79B564B2-8EB8-4946-9837-E89D78D5759A}" sibTransId="{F6BE79C5-322F-4400-B11D-8FD580E1ACD6}"/>
    <dgm:cxn modelId="{8965B5D1-339A-4510-BA29-A0EBA38AFA5E}" srcId="{A3B983FF-BFA3-4C7C-B212-89AD2DB8017A}" destId="{332BCAC8-CBDC-443D-8770-C5A5C2764658}" srcOrd="1" destOrd="0" parTransId="{9EC4A7B1-924B-449B-869C-B52F8065320D}" sibTransId="{B692B78B-1AAF-46B0-B559-A264DCED22E6}"/>
    <dgm:cxn modelId="{8FECE6BE-D53C-4E7C-AFFB-6A5D9E938F94}" type="presOf" srcId="{05FE1E65-5827-49DD-A232-20F93A880B3B}" destId="{4753A150-B417-4862-9E3E-44976D9F96E0}" srcOrd="0" destOrd="0" presId="urn:microsoft.com/office/officeart/2005/8/layout/hList1"/>
    <dgm:cxn modelId="{66D0E0D7-EFED-4BE6-AED6-A09AE1AD4908}" srcId="{6728FC55-954B-476A-904E-776953C2F4A9}" destId="{B97D59B1-0235-4D14-B525-528A0A7EB3E0}" srcOrd="4" destOrd="0" parTransId="{BE8D43A1-D368-468C-976C-67DA10BA96F1}" sibTransId="{ED3702F5-BA67-4528-BA09-3506F2288329}"/>
    <dgm:cxn modelId="{C987563B-2669-4CE0-9999-A87328CD2A1A}" srcId="{A7429A81-E789-492F-A82D-C5E30D4012E9}" destId="{A3B983FF-BFA3-4C7C-B212-89AD2DB8017A}" srcOrd="1" destOrd="0" parTransId="{E30BC56D-4B60-4CEF-A87E-AF5DCABC73BA}" sibTransId="{317F801A-DD3D-4F65-ABF1-1D33A76FFB0E}"/>
    <dgm:cxn modelId="{8AE4E6E6-2063-4C4C-8287-4169964C8B09}" srcId="{ADF5577E-92A2-472B-8F92-8EB0F54B45E8}" destId="{726F5D67-E824-4EB0-BD4F-493842333C9B}" srcOrd="3" destOrd="0" parTransId="{A64AEF55-D6DF-48D0-8CD4-13A78A5AC9C0}" sibTransId="{3D91834A-0CC1-4231-847E-C64D44F87BEA}"/>
    <dgm:cxn modelId="{892E33E1-672B-4954-A479-D8EB03E219BB}" srcId="{A3B983FF-BFA3-4C7C-B212-89AD2DB8017A}" destId="{697A3001-0B26-447A-A599-338F4F951BA4}" srcOrd="0" destOrd="0" parTransId="{3153DA83-FBD2-4EDB-8279-1F0B64288070}" sibTransId="{56BC9A94-9EDB-4C94-A4C8-D3C99D69EB76}"/>
    <dgm:cxn modelId="{A9A441BB-2F52-4E38-B367-2E05EE8CC0AF}" type="presOf" srcId="{6F1AF8EB-CCB8-4BFA-AD9F-96769CA2D07D}" destId="{4753A150-B417-4862-9E3E-44976D9F96E0}" srcOrd="0" destOrd="1" presId="urn:microsoft.com/office/officeart/2005/8/layout/hList1"/>
    <dgm:cxn modelId="{7BE8A0B0-D14C-42BA-9192-7A93DD313F68}" type="presParOf" srcId="{1673FBCC-3D24-46FB-A41E-2573494EF55E}" destId="{15A47F81-996F-4CB3-874E-29DE62989BC6}" srcOrd="0" destOrd="0" presId="urn:microsoft.com/office/officeart/2005/8/layout/hList1"/>
    <dgm:cxn modelId="{9B7DD958-E86C-4D49-9182-E2335820B3F3}" type="presParOf" srcId="{15A47F81-996F-4CB3-874E-29DE62989BC6}" destId="{F9FC19E7-668D-406B-84F7-8D25DAC1F841}" srcOrd="0" destOrd="0" presId="urn:microsoft.com/office/officeart/2005/8/layout/hList1"/>
    <dgm:cxn modelId="{B83319FD-B540-4E6F-8DA0-20A8EF69B657}" type="presParOf" srcId="{15A47F81-996F-4CB3-874E-29DE62989BC6}" destId="{4753A150-B417-4862-9E3E-44976D9F96E0}" srcOrd="1" destOrd="0" presId="urn:microsoft.com/office/officeart/2005/8/layout/hList1"/>
    <dgm:cxn modelId="{4C6BA572-29A2-49C6-BD60-6F92C4CAF3F4}" type="presParOf" srcId="{1673FBCC-3D24-46FB-A41E-2573494EF55E}" destId="{AD632ED7-93B0-4947-8006-7F88CBA38C34}" srcOrd="1" destOrd="0" presId="urn:microsoft.com/office/officeart/2005/8/layout/hList1"/>
    <dgm:cxn modelId="{C41660C5-E248-4199-9103-BBE9435B9757}" type="presParOf" srcId="{1673FBCC-3D24-46FB-A41E-2573494EF55E}" destId="{48640817-1F3C-4908-96DB-7D412457B254}" srcOrd="2" destOrd="0" presId="urn:microsoft.com/office/officeart/2005/8/layout/hList1"/>
    <dgm:cxn modelId="{53505268-9ACE-4CD1-9CF9-3023826A8B0C}" type="presParOf" srcId="{48640817-1F3C-4908-96DB-7D412457B254}" destId="{9EAA12CF-0D31-45D4-8099-2E56666F8491}" srcOrd="0" destOrd="0" presId="urn:microsoft.com/office/officeart/2005/8/layout/hList1"/>
    <dgm:cxn modelId="{393DEE65-6D51-420C-842C-F9FDF94793C4}" type="presParOf" srcId="{48640817-1F3C-4908-96DB-7D412457B254}" destId="{45AC8EEA-EA3B-4278-BCF6-CCD6F2223E95}" srcOrd="1" destOrd="0" presId="urn:microsoft.com/office/officeart/2005/8/layout/hList1"/>
    <dgm:cxn modelId="{ED8685A7-902E-41C4-8CB0-D5202D6A1788}" type="presParOf" srcId="{1673FBCC-3D24-46FB-A41E-2573494EF55E}" destId="{7F697074-2642-4E30-BE8D-0BC96E9C79A5}" srcOrd="3" destOrd="0" presId="urn:microsoft.com/office/officeart/2005/8/layout/hList1"/>
    <dgm:cxn modelId="{F0EB9390-6A9D-4604-B6EF-D84D7597D97E}" type="presParOf" srcId="{1673FBCC-3D24-46FB-A41E-2573494EF55E}" destId="{6C1F3E30-675D-4EED-A5A8-61D2E4DDD397}" srcOrd="4" destOrd="0" presId="urn:microsoft.com/office/officeart/2005/8/layout/hList1"/>
    <dgm:cxn modelId="{32B5765A-43CB-4154-9E46-9DE4DE89FCF6}" type="presParOf" srcId="{6C1F3E30-675D-4EED-A5A8-61D2E4DDD397}" destId="{C6EB4410-3BC8-4B94-A989-CA6518CF1BAF}" srcOrd="0" destOrd="0" presId="urn:microsoft.com/office/officeart/2005/8/layout/hList1"/>
    <dgm:cxn modelId="{DFEF2C96-C9AD-4EF6-9CFE-53BFE601DF9A}" type="presParOf" srcId="{6C1F3E30-675D-4EED-A5A8-61D2E4DDD397}" destId="{DF1EE02F-D2E7-4D86-97E6-10FB4DACCC4B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FC19E7-668D-406B-84F7-8D25DAC1F841}">
      <dsp:nvSpPr>
        <dsp:cNvPr id="0" name=""/>
        <dsp:cNvSpPr/>
      </dsp:nvSpPr>
      <dsp:spPr>
        <a:xfrm>
          <a:off x="2872" y="807874"/>
          <a:ext cx="2800400" cy="112016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48768" rIns="85344" bIns="48768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b="1" kern="1200" dirty="0" smtClean="0">
              <a:solidFill>
                <a:schemeClr val="tx1">
                  <a:lumMod val="95000"/>
                  <a:lumOff val="5000"/>
                </a:schemeClr>
              </a:solidFill>
            </a:rPr>
            <a:t>发电机数字化辅助设计</a:t>
          </a:r>
          <a:endParaRPr lang="zh-CN" altLang="en-US" sz="1200" b="1" kern="1200" dirty="0">
            <a:solidFill>
              <a:schemeClr val="tx1">
                <a:lumMod val="95000"/>
                <a:lumOff val="5000"/>
              </a:schemeClr>
            </a:solidFill>
          </a:endParaRPr>
        </a:p>
      </dsp:txBody>
      <dsp:txXfrm>
        <a:off x="2872" y="807874"/>
        <a:ext cx="2800400" cy="1120160"/>
      </dsp:txXfrm>
    </dsp:sp>
    <dsp:sp modelId="{4753A150-B417-4862-9E3E-44976D9F96E0}">
      <dsp:nvSpPr>
        <dsp:cNvPr id="0" name=""/>
        <dsp:cNvSpPr/>
      </dsp:nvSpPr>
      <dsp:spPr>
        <a:xfrm>
          <a:off x="2872" y="1928034"/>
          <a:ext cx="2800400" cy="2854800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85344" bIns="96012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200" kern="1200" dirty="0" smtClean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+mn-lt"/>
              <a:ea typeface="+mn-ea"/>
              <a:cs typeface="+mn-cs"/>
            </a:rPr>
            <a:t>开发设计经验的数据库系统，形成数字化的参数快速查询和设计指导能力</a:t>
          </a:r>
          <a:endParaRPr lang="zh-CN" altLang="en-US" sz="12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DengXian" panose="020F0502020204030204"/>
            <a:ea typeface="DengXian" panose="02010600030101010101" pitchFamily="2" charset="-122"/>
            <a:cs typeface="+mn-cs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200" kern="1200" dirty="0" smtClean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DengXian" panose="020F0502020204030204"/>
              <a:ea typeface="DengXian" panose="02010600030101010101" pitchFamily="2" charset="-122"/>
              <a:cs typeface="+mn-cs"/>
            </a:rPr>
            <a:t>结合商业软件，实现发电机概念方案快速设计与分析</a:t>
          </a:r>
          <a:endParaRPr lang="zh-CN" altLang="en-US" sz="12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DengXian" panose="020F0502020204030204"/>
            <a:ea typeface="DengXian" panose="02010600030101010101" pitchFamily="2" charset="-122"/>
            <a:cs typeface="+mn-cs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200" kern="1200" dirty="0" smtClean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DengXian" panose="020F0502020204030204"/>
              <a:ea typeface="DengXian" panose="02010600030101010101" pitchFamily="2" charset="-122"/>
              <a:cs typeface="+mn-cs"/>
            </a:rPr>
            <a:t>方案优化迭代自动化，增强设计研发效率</a:t>
          </a:r>
          <a:endParaRPr lang="zh-CN" altLang="en-US" sz="12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DengXian" panose="020F0502020204030204"/>
            <a:ea typeface="DengXian" panose="02010600030101010101" pitchFamily="2" charset="-122"/>
            <a:cs typeface="+mn-cs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zh-CN" altLang="en-US" sz="12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DengXian" panose="020F0502020204030204"/>
            <a:ea typeface="DengXian" panose="02010600030101010101" pitchFamily="2" charset="-122"/>
            <a:cs typeface="+mn-cs"/>
          </a:endParaRPr>
        </a:p>
      </dsp:txBody>
      <dsp:txXfrm>
        <a:off x="2872" y="1928034"/>
        <a:ext cx="2800400" cy="2854800"/>
      </dsp:txXfrm>
    </dsp:sp>
    <dsp:sp modelId="{9EAA12CF-0D31-45D4-8099-2E56666F8491}">
      <dsp:nvSpPr>
        <dsp:cNvPr id="0" name=""/>
        <dsp:cNvSpPr/>
      </dsp:nvSpPr>
      <dsp:spPr>
        <a:xfrm>
          <a:off x="3195328" y="807874"/>
          <a:ext cx="2800400" cy="112016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48768" rIns="85344" bIns="48768" numCol="1" spcCol="1270" anchor="ctr" anchorCtr="0">
          <a:noAutofit/>
        </a:bodyPr>
        <a:lstStyle/>
        <a:p>
          <a:pPr marL="0"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kern="1200" dirty="0" smtClean="0">
              <a:solidFill>
                <a:prstClr val="black">
                  <a:lumMod val="95000"/>
                  <a:lumOff val="5000"/>
                </a:prstClr>
              </a:solidFill>
              <a:latin typeface="DengXian" panose="020F0502020204030204"/>
              <a:ea typeface="DengXian" panose="02010600030101010101" pitchFamily="2" charset="-122"/>
              <a:cs typeface="+mn-cs"/>
            </a:rPr>
            <a:t>发电机标准化部件选型</a:t>
          </a:r>
          <a:endParaRPr lang="zh-CN" altLang="en-US" sz="1200" b="1" kern="1200" dirty="0">
            <a:solidFill>
              <a:prstClr val="black">
                <a:lumMod val="95000"/>
                <a:lumOff val="5000"/>
              </a:prstClr>
            </a:solidFill>
            <a:latin typeface="DengXian" panose="020F0502020204030204"/>
            <a:ea typeface="DengXian" panose="02010600030101010101" pitchFamily="2" charset="-122"/>
            <a:cs typeface="+mn-cs"/>
          </a:endParaRPr>
        </a:p>
      </dsp:txBody>
      <dsp:txXfrm>
        <a:off x="3195328" y="807874"/>
        <a:ext cx="2800400" cy="1120160"/>
      </dsp:txXfrm>
    </dsp:sp>
    <dsp:sp modelId="{45AC8EEA-EA3B-4278-BCF6-CCD6F2223E95}">
      <dsp:nvSpPr>
        <dsp:cNvPr id="0" name=""/>
        <dsp:cNvSpPr/>
      </dsp:nvSpPr>
      <dsp:spPr>
        <a:xfrm>
          <a:off x="3195328" y="1928034"/>
          <a:ext cx="2800400" cy="2854800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85344" bIns="96012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200" kern="1200" dirty="0" smtClean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DengXian" panose="020F0502020204030204"/>
              <a:ea typeface="DengXian" panose="02010600030101010101" pitchFamily="2" charset="-122"/>
              <a:cs typeface="+mn-cs"/>
            </a:rPr>
            <a:t>实现发电机电气部件自动化设计选型</a:t>
          </a:r>
          <a:endParaRPr lang="zh-CN" altLang="en-US" sz="12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DengXian" panose="020F0502020204030204"/>
            <a:ea typeface="DengXian" panose="02010600030101010101" pitchFamily="2" charset="-122"/>
            <a:cs typeface="+mn-cs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200" kern="1200" dirty="0" smtClean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DengXian" panose="020F0502020204030204"/>
              <a:ea typeface="DengXian" panose="02010600030101010101" pitchFamily="2" charset="-122"/>
              <a:cs typeface="+mn-cs"/>
            </a:rPr>
            <a:t>增强电气参数的快速计算分析能力</a:t>
          </a:r>
          <a:endParaRPr lang="zh-CN" altLang="en-US" sz="12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DengXian" panose="020F0502020204030204"/>
            <a:ea typeface="DengXian" panose="02010600030101010101" pitchFamily="2" charset="-122"/>
            <a:cs typeface="+mn-cs"/>
          </a:endParaRPr>
        </a:p>
      </dsp:txBody>
      <dsp:txXfrm>
        <a:off x="3195328" y="1928034"/>
        <a:ext cx="2800400" cy="2854800"/>
      </dsp:txXfrm>
    </dsp:sp>
    <dsp:sp modelId="{C6EB4410-3BC8-4B94-A989-CA6518CF1BAF}">
      <dsp:nvSpPr>
        <dsp:cNvPr id="0" name=""/>
        <dsp:cNvSpPr/>
      </dsp:nvSpPr>
      <dsp:spPr>
        <a:xfrm>
          <a:off x="6387784" y="807874"/>
          <a:ext cx="2800400" cy="1120160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48768" rIns="85344" bIns="48768" numCol="1" spcCol="1270" anchor="ctr" anchorCtr="0">
          <a:noAutofit/>
        </a:bodyPr>
        <a:lstStyle/>
        <a:p>
          <a:pPr marL="0"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kern="1200" dirty="0" smtClean="0">
              <a:solidFill>
                <a:prstClr val="black">
                  <a:lumMod val="95000"/>
                  <a:lumOff val="5000"/>
                </a:prstClr>
              </a:solidFill>
              <a:latin typeface="DengXian" panose="020F0502020204030204"/>
              <a:ea typeface="DengXian" panose="02010600030101010101" pitchFamily="2" charset="-122"/>
              <a:cs typeface="+mn-cs"/>
            </a:rPr>
            <a:t>自动控制参数寻优</a:t>
          </a:r>
          <a:endParaRPr lang="zh-CN" altLang="en-US" sz="1200" b="1" kern="1200" dirty="0">
            <a:solidFill>
              <a:prstClr val="black">
                <a:lumMod val="95000"/>
                <a:lumOff val="5000"/>
              </a:prstClr>
            </a:solidFill>
            <a:latin typeface="DengXian" panose="020F0502020204030204"/>
            <a:ea typeface="DengXian" panose="02010600030101010101" pitchFamily="2" charset="-122"/>
            <a:cs typeface="+mn-cs"/>
          </a:endParaRPr>
        </a:p>
      </dsp:txBody>
      <dsp:txXfrm>
        <a:off x="6387784" y="807874"/>
        <a:ext cx="2800400" cy="1120160"/>
      </dsp:txXfrm>
    </dsp:sp>
    <dsp:sp modelId="{DF1EE02F-D2E7-4D86-97E6-10FB4DACCC4B}">
      <dsp:nvSpPr>
        <dsp:cNvPr id="0" name=""/>
        <dsp:cNvSpPr/>
      </dsp:nvSpPr>
      <dsp:spPr>
        <a:xfrm>
          <a:off x="6387784" y="1928034"/>
          <a:ext cx="2800400" cy="2854800"/>
        </a:xfrm>
        <a:prstGeom prst="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85344" bIns="96012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200" kern="1200" dirty="0" smtClean="0"/>
            <a:t>实现全功率段多工况发电机参数计算分析</a:t>
          </a:r>
          <a:endParaRPr lang="zh-CN" alt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200" kern="1200" dirty="0" smtClean="0"/>
            <a:t>拟合发电机电气参数变化规律，结合变流器数字化控制，实现参数自动寻优和参数动态调节</a:t>
          </a:r>
          <a:endParaRPr lang="zh-CN" alt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zh-CN" alt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zh-CN" alt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zh-CN" altLang="en-US" sz="1200" kern="1200" dirty="0"/>
        </a:p>
      </dsp:txBody>
      <dsp:txXfrm>
        <a:off x="6387784" y="1928034"/>
        <a:ext cx="2800400" cy="28548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4FA504-9517-4B82-9CB5-A0ED2B899D5E}" type="datetimeFigureOut">
              <a:rPr lang="zh-CN" altLang="en-US" smtClean="0"/>
              <a:t>2021/4/16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CCB12C-3A38-49DD-B56C-255B790EC77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43112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CCB12C-3A38-49DD-B56C-255B790EC772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13761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备注：填写项目主要风险，可以自行删减或增加，如果没有的话可以删除本页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CCB12C-3A38-49DD-B56C-255B790EC772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95292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75F19E-9D34-48E4-8115-F04F172F584C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63440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lnSpc>
                <a:spcPct val="150000"/>
              </a:lnSpc>
              <a:buFont typeface="Arial" panose="020B0604020202020204" pitchFamily="34" charset="0"/>
              <a:buNone/>
              <a:defRPr/>
            </a:pPr>
            <a:endParaRPr lang="en-US" altLang="zh-CN" sz="1200" i="1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CCB12C-3A38-49DD-B56C-255B790EC772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28116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trike="sngStrike" baseline="0" dirty="0"/>
              <a:t> </a:t>
            </a:r>
            <a:r>
              <a:rPr lang="zh-CN" altLang="en-US" strike="sngStrike" baseline="0" dirty="0"/>
              <a:t>编写怎么样的测试用例可以证明代码满足需求。</a:t>
            </a:r>
            <a:endParaRPr lang="zh-CN" altLang="en-US" strike="sngStrike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CCB12C-3A38-49DD-B56C-255B790EC772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16966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trike="noStrike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CCB12C-3A38-49DD-B56C-255B790EC772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95279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trike="sngStrike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CCB12C-3A38-49DD-B56C-255B790EC772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20917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trike="sngStrike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CCB12C-3A38-49DD-B56C-255B790EC772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80450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trike="noStrike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CCB12C-3A38-49DD-B56C-255B790EC772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30034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trike="sngStrike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CCB12C-3A38-49DD-B56C-255B790EC772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26110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备注：填写项目团队成员和干系人信息，</a:t>
            </a:r>
            <a:r>
              <a:rPr lang="en-US" altLang="zh-CN" dirty="0"/>
              <a:t>XX</a:t>
            </a:r>
            <a:r>
              <a:rPr lang="zh-CN" altLang="en-US" dirty="0"/>
              <a:t>工程师按照项目特点修改，比如电气工程师，载荷工程师等。干系人名单：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项目用户（此处用户不是指的业主，而是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TDT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技术开发面向的内部用户，比如项目为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X_X_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产品开发技术，对应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X_X_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产品的产品经理必须是干系人）、项目关键需求提出者（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TMG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主任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必须，其他关键需求提出者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）、技术专家等组成，一般选择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～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人</a:t>
            </a:r>
            <a:endParaRPr lang="zh-CN" altLang="en-US" strike="sngStrike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CCB12C-3A38-49DD-B56C-255B790EC772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77007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jpg"/><Relationship Id="rId4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图片 7" descr="logo.png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098"/>
          <a:stretch/>
        </p:blipFill>
        <p:spPr>
          <a:xfrm>
            <a:off x="9998739" y="468325"/>
            <a:ext cx="1735039" cy="487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7724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41258" cy="6858000"/>
          </a:xfrm>
          <a:prstGeom prst="rect">
            <a:avLst/>
          </a:prstGeom>
        </p:spPr>
      </p:pic>
      <p:pic>
        <p:nvPicPr>
          <p:cNvPr id="4" name="图片 3" descr="logo.png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098"/>
          <a:stretch/>
        </p:blipFill>
        <p:spPr>
          <a:xfrm>
            <a:off x="9998739" y="468325"/>
            <a:ext cx="1735039" cy="487217"/>
          </a:xfrm>
          <a:prstGeom prst="rect">
            <a:avLst/>
          </a:prstGeom>
        </p:spPr>
      </p:pic>
      <p:sp>
        <p:nvSpPr>
          <p:cNvPr id="5" name="文本框 4"/>
          <p:cNvSpPr txBox="1"/>
          <p:nvPr userDrawn="1"/>
        </p:nvSpPr>
        <p:spPr>
          <a:xfrm>
            <a:off x="1583338" y="955542"/>
            <a:ext cx="28636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dirty="0">
                <a:solidFill>
                  <a:srgbClr val="2E96C8"/>
                </a:solidFill>
                <a:latin typeface="Arial" charset="0"/>
                <a:ea typeface="Arial" charset="0"/>
                <a:cs typeface="Arial" charset="0"/>
              </a:rPr>
              <a:t>Content</a:t>
            </a:r>
            <a:endParaRPr lang="zh-CN" altLang="en-US" sz="6000" dirty="0">
              <a:solidFill>
                <a:srgbClr val="2E96C8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" name="文本框 5"/>
          <p:cNvSpPr txBox="1"/>
          <p:nvPr userDrawn="1"/>
        </p:nvSpPr>
        <p:spPr>
          <a:xfrm>
            <a:off x="4446947" y="1318221"/>
            <a:ext cx="1084944" cy="53553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indent="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1">
                <a:solidFill>
                  <a:schemeClr val="accent1"/>
                </a:solidFill>
                <a:cs typeface="+mn-ea"/>
              </a:defRPr>
            </a:lvl1pPr>
            <a:lvl2pPr marL="685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zh-CN" altLang="en-US" b="0" dirty="0">
                <a:solidFill>
                  <a:srgbClr val="3982B9"/>
                </a:solidFill>
                <a:latin typeface="Microsoft YaHei" charset="-122"/>
                <a:ea typeface="Microsoft YaHei" charset="-122"/>
                <a:cs typeface="Microsoft YaHei" charset="-122"/>
                <a:sym typeface="+mn-lt"/>
              </a:rPr>
              <a:t>目录</a:t>
            </a:r>
          </a:p>
        </p:txBody>
      </p:sp>
    </p:spTree>
    <p:extLst>
      <p:ext uri="{BB962C8B-B14F-4D97-AF65-F5344CB8AC3E}">
        <p14:creationId xmlns:p14="http://schemas.microsoft.com/office/powerpoint/2010/main" val="5137364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41258" cy="6858000"/>
          </a:xfrm>
          <a:prstGeom prst="rect">
            <a:avLst/>
          </a:prstGeom>
        </p:spPr>
      </p:pic>
      <p:sp>
        <p:nvSpPr>
          <p:cNvPr id="4" name="圆角矩形 3"/>
          <p:cNvSpPr/>
          <p:nvPr userDrawn="1"/>
        </p:nvSpPr>
        <p:spPr>
          <a:xfrm>
            <a:off x="4601816" y="2202362"/>
            <a:ext cx="2052051" cy="720904"/>
          </a:xfrm>
          <a:prstGeom prst="roundRect">
            <a:avLst/>
          </a:prstGeom>
          <a:solidFill>
            <a:srgbClr val="0093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0093CA"/>
              </a:solidFill>
            </a:endParaRPr>
          </a:p>
        </p:txBody>
      </p:sp>
      <p:sp>
        <p:nvSpPr>
          <p:cNvPr id="5" name="三角形 4"/>
          <p:cNvSpPr/>
          <p:nvPr userDrawn="1"/>
        </p:nvSpPr>
        <p:spPr>
          <a:xfrm rot="10800000">
            <a:off x="4979349" y="2866435"/>
            <a:ext cx="478478" cy="306742"/>
          </a:xfrm>
          <a:prstGeom prst="triangle">
            <a:avLst/>
          </a:prstGeom>
          <a:solidFill>
            <a:srgbClr val="0093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0" name="图片 9" descr="logo.png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098"/>
          <a:stretch/>
        </p:blipFill>
        <p:spPr>
          <a:xfrm>
            <a:off x="9998739" y="468325"/>
            <a:ext cx="1735039" cy="487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0753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任意形状 2"/>
          <p:cNvSpPr/>
          <p:nvPr userDrawn="1"/>
        </p:nvSpPr>
        <p:spPr>
          <a:xfrm>
            <a:off x="378941" y="337751"/>
            <a:ext cx="766118" cy="1079157"/>
          </a:xfrm>
          <a:custGeom>
            <a:avLst/>
            <a:gdLst>
              <a:gd name="connsiteX0" fmla="*/ 757881 w 766118"/>
              <a:gd name="connsiteY0" fmla="*/ 856735 h 1079157"/>
              <a:gd name="connsiteX1" fmla="*/ 766118 w 766118"/>
              <a:gd name="connsiteY1" fmla="*/ 1079157 h 1079157"/>
              <a:gd name="connsiteX2" fmla="*/ 0 w 766118"/>
              <a:gd name="connsiteY2" fmla="*/ 1079157 h 1079157"/>
              <a:gd name="connsiteX3" fmla="*/ 0 w 766118"/>
              <a:gd name="connsiteY3" fmla="*/ 0 h 1079157"/>
              <a:gd name="connsiteX4" fmla="*/ 757881 w 766118"/>
              <a:gd name="connsiteY4" fmla="*/ 8238 h 1079157"/>
              <a:gd name="connsiteX5" fmla="*/ 757881 w 766118"/>
              <a:gd name="connsiteY5" fmla="*/ 222422 h 10791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66118" h="1079157">
                <a:moveTo>
                  <a:pt x="757881" y="856735"/>
                </a:moveTo>
                <a:lnTo>
                  <a:pt x="766118" y="1079157"/>
                </a:lnTo>
                <a:lnTo>
                  <a:pt x="0" y="1079157"/>
                </a:lnTo>
                <a:lnTo>
                  <a:pt x="0" y="0"/>
                </a:lnTo>
                <a:lnTo>
                  <a:pt x="757881" y="8238"/>
                </a:lnTo>
                <a:lnTo>
                  <a:pt x="757881" y="222422"/>
                </a:lnTo>
              </a:path>
            </a:pathLst>
          </a:custGeom>
          <a:noFill/>
          <a:ln w="28575">
            <a:solidFill>
              <a:srgbClr val="0093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4" name="图片 3" descr="logo.pn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098"/>
          <a:stretch/>
        </p:blipFill>
        <p:spPr>
          <a:xfrm>
            <a:off x="9998739" y="468325"/>
            <a:ext cx="1735039" cy="487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0451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41258" cy="6858000"/>
          </a:xfrm>
          <a:prstGeom prst="rect">
            <a:avLst/>
          </a:prstGeom>
        </p:spPr>
      </p:pic>
      <p:pic>
        <p:nvPicPr>
          <p:cNvPr id="4" name="图片 3" descr="logo.png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098"/>
          <a:stretch/>
        </p:blipFill>
        <p:spPr>
          <a:xfrm>
            <a:off x="9998739" y="468325"/>
            <a:ext cx="1735039" cy="48721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5728" y="2985989"/>
            <a:ext cx="7400544" cy="285597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1471" y="1104756"/>
            <a:ext cx="2589057" cy="2589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8748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81195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3" r:id="rId4"/>
    <p:sldLayoutId id="2147483654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967275" y="1071455"/>
            <a:ext cx="10015149" cy="121776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indent="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1">
                <a:solidFill>
                  <a:schemeClr val="accent1"/>
                </a:solidFill>
                <a:cs typeface="+mn-ea"/>
              </a:defRPr>
            </a:lvl1pPr>
            <a:lvl2pPr marL="685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algn="ctr"/>
            <a:r>
              <a:rPr lang="zh-CN" altLang="en-US" sz="3600" spc="300" dirty="0">
                <a:solidFill>
                  <a:srgbClr val="3A82BB"/>
                </a:solidFill>
                <a:latin typeface="Microsoft YaHei" charset="-122"/>
                <a:ea typeface="Microsoft YaHei" charset="-122"/>
                <a:cs typeface="Microsoft YaHei" charset="-122"/>
                <a:sym typeface="+mn-lt"/>
              </a:rPr>
              <a:t>电气部件的数字化辅助设计与测试 立项评审</a:t>
            </a:r>
            <a:endParaRPr lang="en-US" altLang="zh-CN" sz="3600" spc="300" dirty="0">
              <a:solidFill>
                <a:srgbClr val="3A82BB"/>
              </a:solidFill>
              <a:latin typeface="Microsoft YaHei" charset="-122"/>
              <a:ea typeface="Microsoft YaHei" charset="-122"/>
              <a:cs typeface="Microsoft YaHei" charset="-122"/>
              <a:sym typeface="+mn-lt"/>
            </a:endParaRPr>
          </a:p>
          <a:p>
            <a:pPr algn="ctr"/>
            <a:r>
              <a:rPr lang="zh-CN" altLang="en-US" sz="3600" spc="300" dirty="0">
                <a:solidFill>
                  <a:srgbClr val="3A82BB"/>
                </a:solidFill>
                <a:latin typeface="Microsoft YaHei" charset="-122"/>
                <a:ea typeface="Microsoft YaHei" charset="-122"/>
                <a:cs typeface="Microsoft YaHei" charset="-122"/>
                <a:sym typeface="+mn-lt"/>
              </a:rPr>
              <a:t>（数字化专项）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335986" y="5831997"/>
            <a:ext cx="9753600" cy="71917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indent="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1">
                <a:solidFill>
                  <a:schemeClr val="accent1"/>
                </a:solidFill>
                <a:cs typeface="+mn-ea"/>
              </a:defRPr>
            </a:lvl1pPr>
            <a:lvl2pPr marL="685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algn="ctr"/>
            <a:r>
              <a:rPr lang="zh-CN" altLang="en-US" sz="1800" b="0" dirty="0">
                <a:solidFill>
                  <a:srgbClr val="3A82BB"/>
                </a:solidFill>
                <a:latin typeface="Microsoft YaHei" charset="-122"/>
                <a:ea typeface="Microsoft YaHei" charset="-122"/>
                <a:cs typeface="Microsoft YaHei" charset="-122"/>
                <a:sym typeface="+mn-lt"/>
              </a:rPr>
              <a:t>上海电气风电集团股份有限公司</a:t>
            </a:r>
            <a:endParaRPr lang="en-US" altLang="zh-CN" sz="1800" b="0" dirty="0">
              <a:solidFill>
                <a:srgbClr val="3A82BB"/>
              </a:solidFill>
              <a:latin typeface="Microsoft YaHei" charset="-122"/>
              <a:ea typeface="Microsoft YaHei" charset="-122"/>
              <a:cs typeface="Microsoft YaHei" charset="-122"/>
              <a:sym typeface="+mn-lt"/>
            </a:endParaRPr>
          </a:p>
          <a:p>
            <a:pPr algn="ctr"/>
            <a:r>
              <a:rPr lang="zh-CN" altLang="en-US" sz="1800" b="0" dirty="0">
                <a:solidFill>
                  <a:srgbClr val="3A82BB"/>
                </a:solidFill>
                <a:latin typeface="Microsoft YaHei" charset="-122"/>
                <a:ea typeface="Microsoft YaHei" charset="-122"/>
                <a:cs typeface="Microsoft YaHei" charset="-122"/>
                <a:sym typeface="+mn-lt"/>
              </a:rPr>
              <a:t> </a:t>
            </a:r>
            <a:r>
              <a:rPr lang="en-US" altLang="zh-CN" sz="1800" b="0" dirty="0">
                <a:solidFill>
                  <a:srgbClr val="3A82BB"/>
                </a:solidFill>
                <a:latin typeface="Microsoft YaHei" charset="-122"/>
                <a:ea typeface="Microsoft YaHei" charset="-122"/>
                <a:cs typeface="Microsoft YaHei" charset="-122"/>
                <a:sym typeface="+mn-lt"/>
              </a:rPr>
              <a:t>2021</a:t>
            </a:r>
            <a:r>
              <a:rPr lang="zh-CN" altLang="en-US" sz="1800" b="0" dirty="0">
                <a:solidFill>
                  <a:srgbClr val="3A82BB"/>
                </a:solidFill>
                <a:latin typeface="Microsoft YaHei" charset="-122"/>
                <a:ea typeface="Microsoft YaHei" charset="-122"/>
                <a:cs typeface="Microsoft YaHei" charset="-122"/>
                <a:sym typeface="+mn-lt"/>
              </a:rPr>
              <a:t>年</a:t>
            </a:r>
            <a:r>
              <a:rPr lang="en-US" altLang="zh-CN" sz="1800" b="0" dirty="0">
                <a:solidFill>
                  <a:srgbClr val="3A82BB"/>
                </a:solidFill>
                <a:latin typeface="Microsoft YaHei" charset="-122"/>
                <a:ea typeface="Microsoft YaHei" charset="-122"/>
                <a:cs typeface="Microsoft YaHei" charset="-122"/>
                <a:sym typeface="+mn-lt"/>
              </a:rPr>
              <a:t>04</a:t>
            </a:r>
            <a:r>
              <a:rPr lang="zh-CN" altLang="en-US" sz="1800" b="0" dirty="0">
                <a:solidFill>
                  <a:srgbClr val="3A82BB"/>
                </a:solidFill>
                <a:latin typeface="Microsoft YaHei" charset="-122"/>
                <a:ea typeface="Microsoft YaHei" charset="-122"/>
                <a:cs typeface="Microsoft YaHei" charset="-122"/>
                <a:sym typeface="+mn-lt"/>
              </a:rPr>
              <a:t>月</a:t>
            </a:r>
            <a:r>
              <a:rPr lang="en-US" altLang="zh-CN" sz="1800" b="0" dirty="0">
                <a:solidFill>
                  <a:srgbClr val="3A82BB"/>
                </a:solidFill>
                <a:latin typeface="Microsoft YaHei" charset="-122"/>
                <a:ea typeface="Microsoft YaHei" charset="-122"/>
                <a:cs typeface="Microsoft YaHei" charset="-122"/>
                <a:sym typeface="+mn-lt"/>
              </a:rPr>
              <a:t>23</a:t>
            </a:r>
            <a:r>
              <a:rPr lang="zh-CN" altLang="en-US" sz="1800" b="0" dirty="0">
                <a:solidFill>
                  <a:srgbClr val="3A82BB"/>
                </a:solidFill>
                <a:latin typeface="Microsoft YaHei" charset="-122"/>
                <a:ea typeface="Microsoft YaHei" charset="-122"/>
                <a:cs typeface="Microsoft YaHei" charset="-122"/>
                <a:sym typeface="+mn-lt"/>
              </a:rPr>
              <a:t>日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645546" y="2588012"/>
            <a:ext cx="9753600" cy="66377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indent="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1">
                <a:solidFill>
                  <a:schemeClr val="accent1"/>
                </a:solidFill>
                <a:cs typeface="+mn-ea"/>
              </a:defRPr>
            </a:lvl1pPr>
            <a:lvl2pPr marL="685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algn="ctr"/>
            <a:r>
              <a:rPr lang="zh-CN" altLang="en-US" sz="1600" b="0" dirty="0">
                <a:solidFill>
                  <a:srgbClr val="3A82BB"/>
                </a:solidFill>
                <a:latin typeface="Microsoft YaHei" charset="-122"/>
                <a:ea typeface="Microsoft YaHei" charset="-122"/>
                <a:cs typeface="Microsoft YaHei" charset="-122"/>
                <a:sym typeface="+mn-lt"/>
              </a:rPr>
              <a:t>汇报人</a:t>
            </a:r>
            <a:r>
              <a:rPr lang="zh-CN" altLang="en-US" sz="1600" b="0" dirty="0" smtClean="0">
                <a:solidFill>
                  <a:srgbClr val="3A82BB"/>
                </a:solidFill>
                <a:latin typeface="Microsoft YaHei" charset="-122"/>
                <a:ea typeface="Microsoft YaHei" charset="-122"/>
                <a:cs typeface="Microsoft YaHei" charset="-122"/>
                <a:sym typeface="+mn-lt"/>
              </a:rPr>
              <a:t>：吴延俊</a:t>
            </a:r>
            <a:endParaRPr lang="en-US" altLang="zh-CN" sz="1600" b="0" dirty="0">
              <a:solidFill>
                <a:srgbClr val="3A82BB"/>
              </a:solidFill>
              <a:latin typeface="Microsoft YaHei" charset="-122"/>
              <a:ea typeface="Microsoft YaHei" charset="-122"/>
              <a:cs typeface="Microsoft YaHei" charset="-122"/>
              <a:sym typeface="+mn-lt"/>
            </a:endParaRPr>
          </a:p>
          <a:p>
            <a:pPr algn="ctr"/>
            <a:r>
              <a:rPr lang="zh-CN" altLang="en-US" sz="1600" b="0" dirty="0">
                <a:solidFill>
                  <a:srgbClr val="3A82B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所属部门：技术部</a:t>
            </a:r>
            <a:r>
              <a:rPr lang="en-US" altLang="zh-CN" sz="1600" b="0" dirty="0">
                <a:solidFill>
                  <a:srgbClr val="3A82B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600" b="0" dirty="0">
                <a:solidFill>
                  <a:srgbClr val="3A82B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电气卓越能力中心</a:t>
            </a:r>
            <a:endParaRPr lang="en-US" altLang="zh-CN" sz="1600" b="0" dirty="0">
              <a:solidFill>
                <a:srgbClr val="3A82B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117354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52106" y="572466"/>
            <a:ext cx="89194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项目计划 </a:t>
            </a:r>
            <a:r>
              <a:rPr lang="en-US" altLang="zh-CN" sz="3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– </a:t>
            </a:r>
            <a:r>
              <a:rPr lang="zh-CN" altLang="en-US" sz="32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最终把控</a:t>
            </a:r>
            <a:endParaRPr lang="en-US" altLang="zh-CN" sz="3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1081868" y="1740320"/>
            <a:ext cx="9484383" cy="905332"/>
            <a:chOff x="2812668" y="1369585"/>
            <a:chExt cx="9760344" cy="1517657"/>
          </a:xfrm>
        </p:grpSpPr>
        <p:grpSp>
          <p:nvGrpSpPr>
            <p:cNvPr id="9" name="组合 8"/>
            <p:cNvGrpSpPr/>
            <p:nvPr/>
          </p:nvGrpSpPr>
          <p:grpSpPr>
            <a:xfrm>
              <a:off x="2812668" y="1369585"/>
              <a:ext cx="9760344" cy="1517657"/>
              <a:chOff x="2004516" y="1591514"/>
              <a:chExt cx="7568247" cy="1180809"/>
            </a:xfrm>
          </p:grpSpPr>
          <p:sp>
            <p:nvSpPr>
              <p:cNvPr id="17" name="梯形 16"/>
              <p:cNvSpPr/>
              <p:nvPr/>
            </p:nvSpPr>
            <p:spPr>
              <a:xfrm rot="5400000">
                <a:off x="2593155" y="1446438"/>
                <a:ext cx="737246" cy="1914524"/>
              </a:xfrm>
              <a:prstGeom prst="trapezoid">
                <a:avLst>
                  <a:gd name="adj" fmla="val 19353"/>
                </a:avLst>
              </a:prstGeom>
              <a:solidFill>
                <a:schemeClr val="accent1">
                  <a:lumMod val="75000"/>
                </a:schemeClr>
              </a:solidFill>
            </p:spPr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1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18" name="矩形 17"/>
              <p:cNvSpPr/>
              <p:nvPr/>
            </p:nvSpPr>
            <p:spPr>
              <a:xfrm>
                <a:off x="9425353" y="1591514"/>
                <a:ext cx="147410" cy="2542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endParaRPr lang="zh-CN" altLang="en-US" sz="105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p:grpSp>
        <p:sp>
          <p:nvSpPr>
            <p:cNvPr id="10" name="矩形 9"/>
            <p:cNvSpPr/>
            <p:nvPr/>
          </p:nvSpPr>
          <p:spPr>
            <a:xfrm>
              <a:off x="5324127" y="2123168"/>
              <a:ext cx="5072369" cy="580588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txBody>
            <a:bodyPr wrap="square" rtlCol="0" anchor="ctr">
              <a:noAutofit/>
            </a:bodyPr>
            <a:lstStyle/>
            <a:p>
              <a:endParaRPr lang="zh-CN" altLang="en-US" sz="11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3434805" y="2170088"/>
              <a:ext cx="929080" cy="39613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1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项目立项</a:t>
              </a:r>
              <a:endPara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7244611" y="2200435"/>
              <a:ext cx="1295755" cy="39613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项目执行</a:t>
              </a:r>
              <a:endPara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10503256" y="2108208"/>
              <a:ext cx="1988678" cy="580588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  <p:txBody>
            <a:bodyPr wrap="square" rtlCol="0" anchor="ctr">
              <a:noAutofit/>
            </a:bodyPr>
            <a:lstStyle/>
            <a:p>
              <a:endParaRPr lang="zh-CN" altLang="en-US" sz="11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11125435" y="2170089"/>
              <a:ext cx="744320" cy="39613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1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后评估</a:t>
              </a:r>
              <a:endPara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sp>
        <p:nvSpPr>
          <p:cNvPr id="21" name="矩形 20"/>
          <p:cNvSpPr/>
          <p:nvPr/>
        </p:nvSpPr>
        <p:spPr>
          <a:xfrm>
            <a:off x="2690546" y="1110898"/>
            <a:ext cx="163698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20XX</a:t>
            </a:r>
            <a:r>
              <a:rPr lang="zh-CN" altLang="en-US" sz="14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年</a:t>
            </a:r>
            <a:r>
              <a:rPr lang="en-US" altLang="zh-CN" sz="14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04</a:t>
            </a:r>
            <a:r>
              <a:rPr lang="zh-CN" altLang="en-US" sz="14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月</a:t>
            </a:r>
            <a:r>
              <a:rPr lang="en-US" altLang="zh-CN" sz="14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23</a:t>
            </a:r>
            <a:r>
              <a:rPr lang="zh-CN" altLang="en-US" sz="14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日</a:t>
            </a:r>
            <a:endParaRPr lang="en-US" altLang="zh-CN" sz="1400" b="1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/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立项评审</a:t>
            </a:r>
          </a:p>
        </p:txBody>
      </p:sp>
      <p:sp>
        <p:nvSpPr>
          <p:cNvPr id="22" name="流程图: 合并 21"/>
          <p:cNvSpPr/>
          <p:nvPr/>
        </p:nvSpPr>
        <p:spPr>
          <a:xfrm>
            <a:off x="3308076" y="1736590"/>
            <a:ext cx="367066" cy="276437"/>
          </a:xfrm>
          <a:prstGeom prst="flowChartMerge">
            <a:avLst/>
          </a:prstGeom>
          <a:solidFill>
            <a:schemeClr val="accent3">
              <a:lumMod val="50000"/>
            </a:schemeClr>
          </a:solidFill>
        </p:spPr>
        <p:txBody>
          <a:bodyPr wrap="square" rtlCol="0" anchor="ctr">
            <a:noAutofit/>
          </a:bodyPr>
          <a:lstStyle/>
          <a:p>
            <a:pPr algn="ctr"/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7720734" y="1118764"/>
            <a:ext cx="160813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4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2021</a:t>
            </a:r>
            <a:r>
              <a:rPr lang="zh-CN" altLang="en-US" sz="14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年</a:t>
            </a:r>
            <a:r>
              <a:rPr lang="en-US" altLang="zh-CN" sz="14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11</a:t>
            </a:r>
            <a:r>
              <a:rPr lang="zh-CN" altLang="en-US" sz="14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月</a:t>
            </a:r>
            <a:r>
              <a:rPr lang="en-US" altLang="zh-CN" sz="14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01</a:t>
            </a:r>
            <a:r>
              <a:rPr lang="zh-CN" altLang="en-US" sz="14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日</a:t>
            </a:r>
            <a:endParaRPr lang="en-US" altLang="zh-CN" sz="1400" b="1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/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结题评审</a:t>
            </a:r>
          </a:p>
        </p:txBody>
      </p:sp>
      <p:sp>
        <p:nvSpPr>
          <p:cNvPr id="24" name="流程图: 合并 23"/>
          <p:cNvSpPr/>
          <p:nvPr/>
        </p:nvSpPr>
        <p:spPr>
          <a:xfrm>
            <a:off x="8348612" y="1731079"/>
            <a:ext cx="367066" cy="276437"/>
          </a:xfrm>
          <a:prstGeom prst="flowChartMerge">
            <a:avLst/>
          </a:prstGeom>
          <a:solidFill>
            <a:schemeClr val="accent3">
              <a:lumMod val="50000"/>
            </a:schemeClr>
          </a:solidFill>
        </p:spPr>
        <p:txBody>
          <a:bodyPr wrap="square" rtlCol="0" anchor="ctr">
            <a:noAutofit/>
          </a:bodyPr>
          <a:lstStyle/>
          <a:p>
            <a:pPr algn="ctr"/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9669544" y="1133434"/>
            <a:ext cx="160813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4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2022</a:t>
            </a:r>
            <a:r>
              <a:rPr lang="zh-CN" altLang="en-US" sz="14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年</a:t>
            </a:r>
            <a:r>
              <a:rPr lang="en-US" altLang="zh-CN" sz="14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12</a:t>
            </a:r>
            <a:r>
              <a:rPr lang="zh-CN" altLang="en-US" sz="14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月</a:t>
            </a:r>
            <a:r>
              <a:rPr lang="en-US" altLang="zh-CN" sz="14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01</a:t>
            </a:r>
            <a:r>
              <a:rPr lang="zh-CN" altLang="en-US" sz="14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日</a:t>
            </a:r>
            <a:endParaRPr lang="en-US" altLang="zh-CN" sz="1400" b="1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/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后评估</a:t>
            </a:r>
          </a:p>
        </p:txBody>
      </p:sp>
      <p:sp>
        <p:nvSpPr>
          <p:cNvPr id="26" name="流程图: 合并 25"/>
          <p:cNvSpPr/>
          <p:nvPr/>
        </p:nvSpPr>
        <p:spPr>
          <a:xfrm>
            <a:off x="10310247" y="1732064"/>
            <a:ext cx="367066" cy="276437"/>
          </a:xfrm>
          <a:prstGeom prst="flowChartMerge">
            <a:avLst/>
          </a:prstGeom>
          <a:solidFill>
            <a:schemeClr val="accent3">
              <a:lumMod val="50000"/>
            </a:schemeClr>
          </a:solidFill>
        </p:spPr>
        <p:txBody>
          <a:bodyPr wrap="square" rtlCol="0" anchor="ctr">
            <a:noAutofit/>
          </a:bodyPr>
          <a:lstStyle/>
          <a:p>
            <a:pPr algn="ctr"/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5413722" y="2964701"/>
            <a:ext cx="101341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05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lang="zh-CN" altLang="en-US" sz="105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定期</a:t>
            </a:r>
            <a:r>
              <a:rPr lang="en-US" altLang="zh-CN" sz="105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Review</a:t>
            </a:r>
            <a:endParaRPr lang="zh-CN" altLang="en-US" sz="1050" b="1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9457020"/>
              </p:ext>
            </p:extLst>
          </p:nvPr>
        </p:nvGraphicFramePr>
        <p:xfrm>
          <a:off x="452106" y="3263628"/>
          <a:ext cx="10989912" cy="3486150"/>
        </p:xfrm>
        <a:graphic>
          <a:graphicData uri="http://schemas.openxmlformats.org/drawingml/2006/table">
            <a:tbl>
              <a:tblPr/>
              <a:tblGrid>
                <a:gridCol w="2642735">
                  <a:extLst>
                    <a:ext uri="{9D8B030D-6E8A-4147-A177-3AD203B41FA5}">
                      <a16:colId xmlns:a16="http://schemas.microsoft.com/office/drawing/2014/main" val="3756218826"/>
                    </a:ext>
                  </a:extLst>
                </a:gridCol>
                <a:gridCol w="1530853">
                  <a:extLst>
                    <a:ext uri="{9D8B030D-6E8A-4147-A177-3AD203B41FA5}">
                      <a16:colId xmlns:a16="http://schemas.microsoft.com/office/drawing/2014/main" val="526875931"/>
                    </a:ext>
                  </a:extLst>
                </a:gridCol>
                <a:gridCol w="568027">
                  <a:extLst>
                    <a:ext uri="{9D8B030D-6E8A-4147-A177-3AD203B41FA5}">
                      <a16:colId xmlns:a16="http://schemas.microsoft.com/office/drawing/2014/main" val="2006263018"/>
                    </a:ext>
                  </a:extLst>
                </a:gridCol>
                <a:gridCol w="568027">
                  <a:extLst>
                    <a:ext uri="{9D8B030D-6E8A-4147-A177-3AD203B41FA5}">
                      <a16:colId xmlns:a16="http://schemas.microsoft.com/office/drawing/2014/main" val="3440647363"/>
                    </a:ext>
                  </a:extLst>
                </a:gridCol>
                <a:gridCol w="568027">
                  <a:extLst>
                    <a:ext uri="{9D8B030D-6E8A-4147-A177-3AD203B41FA5}">
                      <a16:colId xmlns:a16="http://schemas.microsoft.com/office/drawing/2014/main" val="1955962484"/>
                    </a:ext>
                  </a:extLst>
                </a:gridCol>
                <a:gridCol w="568027">
                  <a:extLst>
                    <a:ext uri="{9D8B030D-6E8A-4147-A177-3AD203B41FA5}">
                      <a16:colId xmlns:a16="http://schemas.microsoft.com/office/drawing/2014/main" val="557119889"/>
                    </a:ext>
                  </a:extLst>
                </a:gridCol>
                <a:gridCol w="568027">
                  <a:extLst>
                    <a:ext uri="{9D8B030D-6E8A-4147-A177-3AD203B41FA5}">
                      <a16:colId xmlns:a16="http://schemas.microsoft.com/office/drawing/2014/main" val="4097787293"/>
                    </a:ext>
                  </a:extLst>
                </a:gridCol>
                <a:gridCol w="568027">
                  <a:extLst>
                    <a:ext uri="{9D8B030D-6E8A-4147-A177-3AD203B41FA5}">
                      <a16:colId xmlns:a16="http://schemas.microsoft.com/office/drawing/2014/main" val="294284476"/>
                    </a:ext>
                  </a:extLst>
                </a:gridCol>
                <a:gridCol w="568027">
                  <a:extLst>
                    <a:ext uri="{9D8B030D-6E8A-4147-A177-3AD203B41FA5}">
                      <a16:colId xmlns:a16="http://schemas.microsoft.com/office/drawing/2014/main" val="1527049208"/>
                    </a:ext>
                  </a:extLst>
                </a:gridCol>
                <a:gridCol w="568027">
                  <a:extLst>
                    <a:ext uri="{9D8B030D-6E8A-4147-A177-3AD203B41FA5}">
                      <a16:colId xmlns:a16="http://schemas.microsoft.com/office/drawing/2014/main" val="640714845"/>
                    </a:ext>
                  </a:extLst>
                </a:gridCol>
                <a:gridCol w="568027">
                  <a:extLst>
                    <a:ext uri="{9D8B030D-6E8A-4147-A177-3AD203B41FA5}">
                      <a16:colId xmlns:a16="http://schemas.microsoft.com/office/drawing/2014/main" val="1910489805"/>
                    </a:ext>
                  </a:extLst>
                </a:gridCol>
                <a:gridCol w="568027">
                  <a:extLst>
                    <a:ext uri="{9D8B030D-6E8A-4147-A177-3AD203B41FA5}">
                      <a16:colId xmlns:a16="http://schemas.microsoft.com/office/drawing/2014/main" val="2041674823"/>
                    </a:ext>
                  </a:extLst>
                </a:gridCol>
                <a:gridCol w="568027">
                  <a:extLst>
                    <a:ext uri="{9D8B030D-6E8A-4147-A177-3AD203B41FA5}">
                      <a16:colId xmlns:a16="http://schemas.microsoft.com/office/drawing/2014/main" val="1491274556"/>
                    </a:ext>
                  </a:extLst>
                </a:gridCol>
                <a:gridCol w="568027">
                  <a:extLst>
                    <a:ext uri="{9D8B030D-6E8A-4147-A177-3AD203B41FA5}">
                      <a16:colId xmlns:a16="http://schemas.microsoft.com/office/drawing/2014/main" val="3843190561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WBS</a:t>
                      </a:r>
                      <a:r>
                        <a:rPr lang="zh-CN" altLang="en-US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任务分解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资源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W1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W2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W3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W4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W5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W6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W7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W8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W9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W10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W11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W12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9297964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100" b="1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</a:t>
                      </a:r>
                      <a:r>
                        <a:rPr lang="zh-CN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启动</a:t>
                      </a: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Kickoff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717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717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4747580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0.1</a:t>
                      </a:r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启动项目</a:t>
                      </a:r>
                    </a:p>
                  </a:txBody>
                  <a:tcPr marL="228600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项目组核心成员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2805747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1.XXXX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717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717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717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717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3903548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1.1XXXX</a:t>
                      </a:r>
                    </a:p>
                  </a:txBody>
                  <a:tcPr marL="228600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李四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5637738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1.2XXXX</a:t>
                      </a:r>
                    </a:p>
                  </a:txBody>
                  <a:tcPr marL="228600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王五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2409143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1.3XXXX</a:t>
                      </a:r>
                    </a:p>
                  </a:txBody>
                  <a:tcPr marL="228600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张三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658850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1.4XXXX</a:t>
                      </a:r>
                    </a:p>
                  </a:txBody>
                  <a:tcPr marL="228600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9287682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2.XXXX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1216023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2.1XXXX</a:t>
                      </a:r>
                    </a:p>
                  </a:txBody>
                  <a:tcPr marL="228600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8294788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2.2XXXX</a:t>
                      </a:r>
                    </a:p>
                  </a:txBody>
                  <a:tcPr marL="228600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4143200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2.3XXXX</a:t>
                      </a:r>
                    </a:p>
                  </a:txBody>
                  <a:tcPr marL="228600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1298904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2.4XXXX</a:t>
                      </a:r>
                    </a:p>
                  </a:txBody>
                  <a:tcPr marL="228600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1672772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3.XXXX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3407706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3.1XXXX</a:t>
                      </a:r>
                    </a:p>
                  </a:txBody>
                  <a:tcPr marL="228600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5738740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3.2XXXX</a:t>
                      </a:r>
                    </a:p>
                  </a:txBody>
                  <a:tcPr marL="228600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57387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3.3XXXX</a:t>
                      </a:r>
                    </a:p>
                  </a:txBody>
                  <a:tcPr marL="228600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2086711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3.4XXXX</a:t>
                      </a:r>
                    </a:p>
                  </a:txBody>
                  <a:tcPr marL="228600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0718280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3.5XXXX</a:t>
                      </a:r>
                    </a:p>
                  </a:txBody>
                  <a:tcPr marL="228600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7929083"/>
                  </a:ext>
                </a:extLst>
              </a:tr>
            </a:tbl>
          </a:graphicData>
        </a:graphic>
      </p:graphicFrame>
      <p:sp>
        <p:nvSpPr>
          <p:cNvPr id="2" name="右大括号 1"/>
          <p:cNvSpPr/>
          <p:nvPr/>
        </p:nvSpPr>
        <p:spPr>
          <a:xfrm rot="5400000">
            <a:off x="5765185" y="246310"/>
            <a:ext cx="443219" cy="4928954"/>
          </a:xfrm>
          <a:prstGeom prst="rightBrace">
            <a:avLst>
              <a:gd name="adj1" fmla="val 7223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流程图: 合并 26"/>
          <p:cNvSpPr/>
          <p:nvPr/>
        </p:nvSpPr>
        <p:spPr>
          <a:xfrm rot="10800000">
            <a:off x="5803261" y="2619013"/>
            <a:ext cx="367066" cy="276437"/>
          </a:xfrm>
          <a:prstGeom prst="flowChartMerge">
            <a:avLst/>
          </a:prstGeom>
          <a:solidFill>
            <a:schemeClr val="accent5">
              <a:lumMod val="40000"/>
              <a:lumOff val="60000"/>
            </a:schemeClr>
          </a:solidFill>
          <a:ln w="25400">
            <a:solidFill>
              <a:schemeClr val="tx1"/>
            </a:solidFill>
            <a:prstDash val="sysDash"/>
          </a:ln>
        </p:spPr>
        <p:txBody>
          <a:bodyPr wrap="square" rtlCol="0" anchor="ctr">
            <a:noAutofit/>
          </a:bodyPr>
          <a:lstStyle/>
          <a:p>
            <a:pPr algn="ctr"/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157189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38100" y="584718"/>
            <a:ext cx="89194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项目资源规划 </a:t>
            </a:r>
            <a:r>
              <a:rPr lang="en-US" altLang="zh-CN" sz="3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– </a:t>
            </a:r>
            <a:r>
              <a:rPr lang="zh-CN" altLang="en-US" sz="3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最终把控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548891" y="1671196"/>
            <a:ext cx="13923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0093C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项目成员：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548891" y="5549815"/>
            <a:ext cx="17925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000" b="1">
                <a:solidFill>
                  <a:srgbClr val="0093CA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项目干系人：</a:t>
            </a:r>
          </a:p>
        </p:txBody>
      </p:sp>
      <p:graphicFrame>
        <p:nvGraphicFramePr>
          <p:cNvPr id="15" name="表格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6289622"/>
              </p:ext>
            </p:extLst>
          </p:nvPr>
        </p:nvGraphicFramePr>
        <p:xfrm>
          <a:off x="1136916" y="2169993"/>
          <a:ext cx="9756659" cy="3292758"/>
        </p:xfrm>
        <a:graphic>
          <a:graphicData uri="http://schemas.openxmlformats.org/drawingml/2006/table">
            <a:tbl>
              <a:tblPr/>
              <a:tblGrid>
                <a:gridCol w="6449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4312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431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5123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87426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93485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编号</a:t>
                      </a: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项目角色</a:t>
                      </a: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项目成员</a:t>
                      </a: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主要职责</a:t>
                      </a: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投入工时（人工天）</a:t>
                      </a: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734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项目经理</a:t>
                      </a: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吴延俊</a:t>
                      </a: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进度把控等</a:t>
                      </a:r>
                      <a:endParaRPr lang="en-US" altLang="zh-CN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734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项目成员</a:t>
                      </a: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朱秀贤</a:t>
                      </a: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负责电气一次，电气二次</a:t>
                      </a:r>
                      <a:endParaRPr lang="en-US" altLang="zh-CN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algn="ctr" fontAlgn="ctr"/>
                      <a:r>
                        <a:rPr lang="zh-CN" altLang="en-US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数字化转型子项目</a:t>
                      </a: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734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项目成员</a:t>
                      </a: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钟云龙</a:t>
                      </a: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负责发电机</a:t>
                      </a:r>
                      <a:endParaRPr lang="en-US" altLang="zh-CN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数字化转型子项目　</a:t>
                      </a: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734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项目成员</a:t>
                      </a: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葛昊祥</a:t>
                      </a: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变流器模块接口</a:t>
                      </a:r>
                      <a:endParaRPr lang="en-US" altLang="zh-CN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734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</a:t>
                      </a: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项目成员</a:t>
                      </a: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田超</a:t>
                      </a: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并网模块接口</a:t>
                      </a: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280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</a:t>
                      </a: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项目成员</a:t>
                      </a: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发电机模块接口</a:t>
                      </a: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280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</a:t>
                      </a: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项目成员</a:t>
                      </a: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方杭杭</a:t>
                      </a: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自研变流器相关配合</a:t>
                      </a: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0573645"/>
                  </a:ext>
                </a:extLst>
              </a:tr>
            </a:tbl>
          </a:graphicData>
        </a:graphic>
      </p:graphicFrame>
      <p:sp>
        <p:nvSpPr>
          <p:cNvPr id="16" name="文本框 15"/>
          <p:cNvSpPr txBox="1"/>
          <p:nvPr/>
        </p:nvSpPr>
        <p:spPr>
          <a:xfrm>
            <a:off x="1082324" y="5993192"/>
            <a:ext cx="79385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rgbClr val="0093C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刘嘉明、俞庆、李华阳、张鲁华、刘琳</a:t>
            </a:r>
          </a:p>
        </p:txBody>
      </p:sp>
    </p:spTree>
    <p:extLst>
      <p:ext uri="{BB962C8B-B14F-4D97-AF65-F5344CB8AC3E}">
        <p14:creationId xmlns:p14="http://schemas.microsoft.com/office/powerpoint/2010/main" val="26694339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25955" y="584941"/>
            <a:ext cx="54037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项目预算规划 </a:t>
            </a:r>
            <a:r>
              <a:rPr lang="en-US" altLang="zh-CN" sz="3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– </a:t>
            </a:r>
            <a:r>
              <a:rPr lang="zh-CN" altLang="en-US" sz="3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最终把控</a:t>
            </a:r>
            <a:endParaRPr lang="zh-CN" altLang="en-US" sz="3200" dirty="0">
              <a:solidFill>
                <a:srgbClr val="0093C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任意形状 8"/>
          <p:cNvSpPr/>
          <p:nvPr/>
        </p:nvSpPr>
        <p:spPr>
          <a:xfrm>
            <a:off x="378941" y="337751"/>
            <a:ext cx="766118" cy="1079157"/>
          </a:xfrm>
          <a:custGeom>
            <a:avLst/>
            <a:gdLst>
              <a:gd name="connsiteX0" fmla="*/ 757881 w 766118"/>
              <a:gd name="connsiteY0" fmla="*/ 856735 h 1079157"/>
              <a:gd name="connsiteX1" fmla="*/ 766118 w 766118"/>
              <a:gd name="connsiteY1" fmla="*/ 1079157 h 1079157"/>
              <a:gd name="connsiteX2" fmla="*/ 0 w 766118"/>
              <a:gd name="connsiteY2" fmla="*/ 1079157 h 1079157"/>
              <a:gd name="connsiteX3" fmla="*/ 0 w 766118"/>
              <a:gd name="connsiteY3" fmla="*/ 0 h 1079157"/>
              <a:gd name="connsiteX4" fmla="*/ 757881 w 766118"/>
              <a:gd name="connsiteY4" fmla="*/ 8238 h 1079157"/>
              <a:gd name="connsiteX5" fmla="*/ 757881 w 766118"/>
              <a:gd name="connsiteY5" fmla="*/ 222422 h 10791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66118" h="1079157">
                <a:moveTo>
                  <a:pt x="757881" y="856735"/>
                </a:moveTo>
                <a:lnTo>
                  <a:pt x="766118" y="1079157"/>
                </a:lnTo>
                <a:lnTo>
                  <a:pt x="0" y="1079157"/>
                </a:lnTo>
                <a:lnTo>
                  <a:pt x="0" y="0"/>
                </a:lnTo>
                <a:lnTo>
                  <a:pt x="757881" y="8238"/>
                </a:lnTo>
                <a:lnTo>
                  <a:pt x="757881" y="222422"/>
                </a:lnTo>
              </a:path>
            </a:pathLst>
          </a:custGeom>
          <a:noFill/>
          <a:ln w="28575">
            <a:solidFill>
              <a:srgbClr val="0093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3030483"/>
              </p:ext>
            </p:extLst>
          </p:nvPr>
        </p:nvGraphicFramePr>
        <p:xfrm>
          <a:off x="525955" y="1793244"/>
          <a:ext cx="10291785" cy="4670207"/>
        </p:xfrm>
        <a:graphic>
          <a:graphicData uri="http://schemas.openxmlformats.org/drawingml/2006/table">
            <a:tbl>
              <a:tblPr/>
              <a:tblGrid>
                <a:gridCol w="1876195">
                  <a:extLst>
                    <a:ext uri="{9D8B030D-6E8A-4147-A177-3AD203B41FA5}">
                      <a16:colId xmlns:a16="http://schemas.microsoft.com/office/drawing/2014/main" val="2396648704"/>
                    </a:ext>
                  </a:extLst>
                </a:gridCol>
                <a:gridCol w="1224000">
                  <a:extLst>
                    <a:ext uri="{9D8B030D-6E8A-4147-A177-3AD203B41FA5}">
                      <a16:colId xmlns:a16="http://schemas.microsoft.com/office/drawing/2014/main" val="3592794462"/>
                    </a:ext>
                  </a:extLst>
                </a:gridCol>
                <a:gridCol w="1224000">
                  <a:extLst>
                    <a:ext uri="{9D8B030D-6E8A-4147-A177-3AD203B41FA5}">
                      <a16:colId xmlns:a16="http://schemas.microsoft.com/office/drawing/2014/main" val="318580432"/>
                    </a:ext>
                  </a:extLst>
                </a:gridCol>
                <a:gridCol w="1224000">
                  <a:extLst>
                    <a:ext uri="{9D8B030D-6E8A-4147-A177-3AD203B41FA5}">
                      <a16:colId xmlns:a16="http://schemas.microsoft.com/office/drawing/2014/main" val="2973337000"/>
                    </a:ext>
                  </a:extLst>
                </a:gridCol>
                <a:gridCol w="1224000">
                  <a:extLst>
                    <a:ext uri="{9D8B030D-6E8A-4147-A177-3AD203B41FA5}">
                      <a16:colId xmlns:a16="http://schemas.microsoft.com/office/drawing/2014/main" val="464390196"/>
                    </a:ext>
                  </a:extLst>
                </a:gridCol>
                <a:gridCol w="3519590">
                  <a:extLst>
                    <a:ext uri="{9D8B030D-6E8A-4147-A177-3AD203B41FA5}">
                      <a16:colId xmlns:a16="http://schemas.microsoft.com/office/drawing/2014/main" val="3827219085"/>
                    </a:ext>
                  </a:extLst>
                </a:gridCol>
              </a:tblGrid>
              <a:tr h="414340"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000" b="1" i="1" u="none" strike="noStrike" dirty="0">
                          <a:solidFill>
                            <a:srgbClr val="000000"/>
                          </a:solidFill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类目</a:t>
                      </a:r>
                      <a:br>
                        <a:rPr lang="zh-CN" altLang="en-US" sz="1000" b="1" i="1" u="none" strike="noStrike" dirty="0">
                          <a:solidFill>
                            <a:srgbClr val="000000"/>
                          </a:solidFill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</a:br>
                      <a:r>
                        <a:rPr lang="zh-CN" altLang="en-US" sz="1100" b="1" i="1" u="none" strike="noStrike" dirty="0">
                          <a:solidFill>
                            <a:srgbClr val="FF0000"/>
                          </a:solidFill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（请根据项目实际情况进行类目删减）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000" b="1" i="1" u="none" strike="noStrike" dirty="0">
                          <a:solidFill>
                            <a:srgbClr val="000000"/>
                          </a:solidFill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总金额（万元）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000" b="1" i="1" u="none" strike="noStrike" dirty="0">
                          <a:solidFill>
                            <a:srgbClr val="000000"/>
                          </a:solidFill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XX</a:t>
                      </a:r>
                      <a:r>
                        <a:rPr lang="zh-CN" altLang="en-US" sz="1000" b="1" i="1" u="none" strike="noStrike" dirty="0">
                          <a:solidFill>
                            <a:srgbClr val="000000"/>
                          </a:solidFill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年预算（万元）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000" b="1" i="1" u="none" strike="noStrike" dirty="0">
                          <a:solidFill>
                            <a:srgbClr val="000000"/>
                          </a:solidFill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XX</a:t>
                      </a:r>
                      <a:r>
                        <a:rPr lang="zh-CN" altLang="en-US" sz="1000" b="1" i="1" u="none" strike="noStrike" dirty="0">
                          <a:solidFill>
                            <a:srgbClr val="000000"/>
                          </a:solidFill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年预算（万元）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000" b="1" i="1" u="none" strike="noStrike" dirty="0">
                          <a:solidFill>
                            <a:srgbClr val="000000"/>
                          </a:solidFill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XX</a:t>
                      </a:r>
                      <a:r>
                        <a:rPr lang="zh-CN" altLang="en-US" sz="1000" b="1" i="1" u="none" strike="noStrike" dirty="0">
                          <a:solidFill>
                            <a:srgbClr val="000000"/>
                          </a:solidFill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年预算（万元）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000" b="1" i="1" u="none" strike="noStrike" dirty="0">
                          <a:solidFill>
                            <a:srgbClr val="000000"/>
                          </a:solidFill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备注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0629388"/>
                  </a:ext>
                </a:extLst>
              </a:tr>
              <a:tr h="181849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1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人工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000" b="1" i="1" u="none" strike="noStrike" dirty="0">
                          <a:solidFill>
                            <a:srgbClr val="000000"/>
                          </a:solidFill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zh-CN" altLang="en-US" sz="1000" b="1" i="1" u="none" strike="noStrike" dirty="0">
                        <a:solidFill>
                          <a:srgbClr val="000000"/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zh-CN" altLang="en-US" sz="1000" b="1" i="1" u="none" strike="noStrike" dirty="0">
                        <a:solidFill>
                          <a:srgbClr val="000000"/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zh-CN" altLang="en-US" sz="1000" b="1" i="1" u="none" strike="noStrike" dirty="0">
                        <a:solidFill>
                          <a:srgbClr val="000000"/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zh-CN" altLang="en-US" sz="1000" b="1" i="1" u="none" strike="noStrike" dirty="0">
                        <a:solidFill>
                          <a:srgbClr val="FF0000"/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57320315"/>
                  </a:ext>
                </a:extLst>
              </a:tr>
              <a:tr h="181849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1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直接投入</a:t>
                      </a:r>
                      <a:r>
                        <a:rPr lang="en-US" altLang="zh-CN" sz="900" b="0" i="1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</a:t>
                      </a:r>
                      <a:r>
                        <a:rPr lang="zh-CN" altLang="en-US" sz="900" b="0" i="1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动力能源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000" b="0" i="1" u="none" strike="noStrike" dirty="0">
                          <a:solidFill>
                            <a:srgbClr val="000000"/>
                          </a:solidFill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zh-CN" altLang="en-US" sz="1000" b="0" i="1" u="none" strike="noStrike" dirty="0">
                        <a:solidFill>
                          <a:srgbClr val="000000"/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zh-CN" altLang="en-US" sz="1000" b="0" i="1" u="none" strike="noStrike" dirty="0">
                        <a:solidFill>
                          <a:srgbClr val="000000"/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zh-CN" altLang="en-US" sz="1000" b="0" i="1" u="none" strike="noStrike" dirty="0">
                        <a:solidFill>
                          <a:srgbClr val="000000"/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000" b="0" i="1" u="none" strike="noStrike" dirty="0">
                          <a:solidFill>
                            <a:srgbClr val="000000"/>
                          </a:solidFill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　</a:t>
                      </a:r>
                      <a:r>
                        <a:rPr lang="zh-CN" altLang="en-US" sz="1000" b="1" i="1" u="none" strike="noStrike" dirty="0">
                          <a:solidFill>
                            <a:srgbClr val="FF0000"/>
                          </a:solidFill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请备注费用组成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60669772"/>
                  </a:ext>
                </a:extLst>
              </a:tr>
              <a:tr h="181849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1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直接投入</a:t>
                      </a:r>
                      <a:r>
                        <a:rPr lang="en-US" altLang="zh-CN" sz="900" b="0" i="1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</a:t>
                      </a:r>
                      <a:r>
                        <a:rPr lang="zh-CN" altLang="en-US" sz="900" b="0" i="1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材料费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000" b="0" i="1" u="none" strike="noStrike" dirty="0">
                          <a:solidFill>
                            <a:srgbClr val="000000"/>
                          </a:solidFill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zh-CN" altLang="en-US" sz="1000" b="0" i="1" u="none" strike="noStrike" dirty="0">
                        <a:solidFill>
                          <a:srgbClr val="000000"/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zh-CN" altLang="en-US" sz="1000" b="0" i="1" u="none" strike="noStrike" dirty="0">
                        <a:solidFill>
                          <a:srgbClr val="000000"/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zh-CN" altLang="en-US" sz="1000" b="0" i="1" u="none" strike="noStrike" dirty="0">
                        <a:solidFill>
                          <a:srgbClr val="000000"/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000" b="0" i="1" u="none" strike="noStrike" dirty="0">
                          <a:solidFill>
                            <a:srgbClr val="000000"/>
                          </a:solidFill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　</a:t>
                      </a:r>
                      <a:r>
                        <a:rPr lang="zh-CN" altLang="en-US" sz="1000" b="1" i="1" u="none" strike="noStrike" dirty="0">
                          <a:solidFill>
                            <a:srgbClr val="FF0000"/>
                          </a:solidFill>
                          <a:effectLst/>
                          <a:latin typeface="DengXian" panose="02010600030101010101" pitchFamily="2" charset="-122"/>
                          <a:ea typeface="+mn-ea"/>
                        </a:rPr>
                        <a:t>请备注费用组成</a:t>
                      </a:r>
                      <a:endParaRPr lang="zh-CN" altLang="en-US" sz="1000" b="0" i="1" u="none" strike="noStrike" dirty="0">
                        <a:solidFill>
                          <a:srgbClr val="000000"/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0476078"/>
                  </a:ext>
                </a:extLst>
              </a:tr>
              <a:tr h="181849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1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直接投入</a:t>
                      </a:r>
                      <a:r>
                        <a:rPr lang="en-US" altLang="zh-CN" sz="900" b="0" i="1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</a:t>
                      </a:r>
                      <a:r>
                        <a:rPr lang="zh-CN" altLang="en-US" sz="900" b="0" i="1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试验试制费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000" b="0" i="1" u="none" strike="noStrike" dirty="0">
                          <a:solidFill>
                            <a:srgbClr val="000000"/>
                          </a:solidFill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zh-CN" altLang="en-US" sz="1000" b="0" i="1" u="none" strike="noStrike" dirty="0">
                        <a:solidFill>
                          <a:srgbClr val="000000"/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zh-CN" altLang="en-US" sz="1000" b="0" i="1" u="none" strike="noStrike" dirty="0">
                        <a:solidFill>
                          <a:srgbClr val="000000"/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zh-CN" altLang="en-US" sz="1000" b="0" i="1" u="none" strike="noStrike" dirty="0">
                        <a:solidFill>
                          <a:srgbClr val="000000"/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000" b="0" i="1" u="none" strike="noStrike" dirty="0">
                          <a:solidFill>
                            <a:srgbClr val="000000"/>
                          </a:solidFill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　</a:t>
                      </a:r>
                      <a:r>
                        <a:rPr lang="zh-CN" altLang="en-US" sz="1000" b="1" i="1" u="none" strike="noStrike" dirty="0">
                          <a:solidFill>
                            <a:srgbClr val="FF0000"/>
                          </a:solidFill>
                          <a:effectLst/>
                          <a:latin typeface="DengXian" panose="02010600030101010101" pitchFamily="2" charset="-122"/>
                          <a:ea typeface="+mn-ea"/>
                        </a:rPr>
                        <a:t>请备注费用组成</a:t>
                      </a:r>
                      <a:endParaRPr lang="zh-CN" altLang="en-US" sz="1000" b="0" i="1" u="none" strike="noStrike" dirty="0">
                        <a:solidFill>
                          <a:srgbClr val="000000"/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43376655"/>
                  </a:ext>
                </a:extLst>
              </a:tr>
              <a:tr h="181849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1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直接投入</a:t>
                      </a:r>
                      <a:r>
                        <a:rPr lang="en-US" altLang="zh-CN" sz="900" b="0" i="1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</a:t>
                      </a:r>
                      <a:r>
                        <a:rPr lang="zh-CN" altLang="en-US" sz="900" b="0" i="1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修理费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000" b="0" i="1" u="none" strike="noStrike" dirty="0">
                          <a:solidFill>
                            <a:srgbClr val="000000"/>
                          </a:solidFill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zh-CN" altLang="en-US" sz="1000" b="0" i="1" u="none" strike="noStrike" dirty="0">
                        <a:solidFill>
                          <a:srgbClr val="000000"/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zh-CN" altLang="en-US" sz="1000" b="0" i="1" u="none" strike="noStrike" dirty="0">
                        <a:solidFill>
                          <a:srgbClr val="000000"/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zh-CN" altLang="en-US" sz="1000" b="0" i="1" u="none" strike="noStrike" dirty="0">
                        <a:solidFill>
                          <a:srgbClr val="000000"/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000" b="0" i="1" u="none" strike="noStrike" dirty="0">
                          <a:solidFill>
                            <a:srgbClr val="000000"/>
                          </a:solidFill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　</a:t>
                      </a:r>
                      <a:r>
                        <a:rPr lang="zh-CN" altLang="en-US" sz="1000" b="1" i="1" u="none" strike="noStrike" dirty="0">
                          <a:solidFill>
                            <a:srgbClr val="FF0000"/>
                          </a:solidFill>
                          <a:effectLst/>
                          <a:latin typeface="DengXian" panose="02010600030101010101" pitchFamily="2" charset="-122"/>
                          <a:ea typeface="+mn-ea"/>
                        </a:rPr>
                        <a:t>请备注费用组成</a:t>
                      </a:r>
                      <a:endParaRPr lang="zh-CN" altLang="en-US" sz="1000" b="0" i="1" u="none" strike="noStrike" dirty="0">
                        <a:solidFill>
                          <a:srgbClr val="000000"/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8682718"/>
                  </a:ext>
                </a:extLst>
              </a:tr>
              <a:tr h="181849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1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直接投入</a:t>
                      </a:r>
                      <a:r>
                        <a:rPr lang="en-US" altLang="zh-CN" sz="900" b="0" i="1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</a:t>
                      </a:r>
                      <a:r>
                        <a:rPr lang="zh-CN" altLang="en-US" sz="900" b="0" i="1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租赁费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000" b="0" i="1" u="none" strike="noStrike" dirty="0">
                          <a:solidFill>
                            <a:srgbClr val="000000"/>
                          </a:solidFill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zh-CN" altLang="en-US" sz="1000" b="0" i="1" u="none" strike="noStrike" dirty="0">
                        <a:solidFill>
                          <a:srgbClr val="000000"/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zh-CN" altLang="en-US" sz="1000" b="0" i="1" u="none" strike="noStrike" dirty="0">
                        <a:solidFill>
                          <a:srgbClr val="000000"/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zh-CN" altLang="en-US" sz="1000" b="0" i="1" u="none" strike="noStrike" dirty="0">
                        <a:solidFill>
                          <a:srgbClr val="000000"/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000" b="0" i="1" u="none" strike="noStrike" dirty="0">
                          <a:solidFill>
                            <a:srgbClr val="000000"/>
                          </a:solidFill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　</a:t>
                      </a:r>
                      <a:r>
                        <a:rPr lang="zh-CN" altLang="en-US" sz="1000" b="1" i="1" u="none" strike="noStrike" dirty="0">
                          <a:solidFill>
                            <a:srgbClr val="FF0000"/>
                          </a:solidFill>
                          <a:effectLst/>
                          <a:latin typeface="DengXian" panose="02010600030101010101" pitchFamily="2" charset="-122"/>
                          <a:ea typeface="+mn-ea"/>
                        </a:rPr>
                        <a:t>请备注费用组成</a:t>
                      </a:r>
                      <a:endParaRPr lang="zh-CN" altLang="en-US" sz="1000" b="0" i="1" u="none" strike="noStrike" dirty="0">
                        <a:solidFill>
                          <a:srgbClr val="000000"/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72732994"/>
                  </a:ext>
                </a:extLst>
              </a:tr>
              <a:tr h="181849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1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技术引进费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000" b="0" i="1" u="none" strike="noStrike" dirty="0">
                          <a:solidFill>
                            <a:srgbClr val="000000"/>
                          </a:solidFill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zh-CN" altLang="en-US" sz="1000" b="0" i="1" u="none" strike="noStrike" dirty="0">
                        <a:solidFill>
                          <a:srgbClr val="000000"/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zh-CN" altLang="en-US" sz="1000" b="0" i="1" u="none" strike="noStrike" dirty="0">
                        <a:solidFill>
                          <a:srgbClr val="000000"/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zh-CN" altLang="en-US" sz="1000" b="0" i="1" u="none" strike="noStrike" dirty="0">
                        <a:solidFill>
                          <a:srgbClr val="000000"/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000" b="0" i="1" u="none" strike="noStrike" dirty="0">
                          <a:solidFill>
                            <a:srgbClr val="000000"/>
                          </a:solidFill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　</a:t>
                      </a:r>
                      <a:r>
                        <a:rPr lang="zh-CN" altLang="en-US" sz="1000" b="1" i="1" u="none" strike="noStrike" dirty="0">
                          <a:solidFill>
                            <a:srgbClr val="FF0000"/>
                          </a:solidFill>
                          <a:effectLst/>
                          <a:latin typeface="DengXian" panose="02010600030101010101" pitchFamily="2" charset="-122"/>
                          <a:ea typeface="+mn-ea"/>
                        </a:rPr>
                        <a:t>请备注费用组成</a:t>
                      </a:r>
                      <a:endParaRPr lang="zh-CN" altLang="en-US" sz="1000" b="0" i="1" u="none" strike="noStrike" dirty="0">
                        <a:solidFill>
                          <a:srgbClr val="000000"/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6334144"/>
                  </a:ext>
                </a:extLst>
              </a:tr>
              <a:tr h="181849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1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技术服务费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000" b="0" i="1" u="none" strike="noStrike" dirty="0">
                          <a:solidFill>
                            <a:srgbClr val="000000"/>
                          </a:solidFill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zh-CN" altLang="en-US" sz="1000" b="0" i="1" u="none" strike="noStrike" dirty="0">
                        <a:solidFill>
                          <a:srgbClr val="000000"/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zh-CN" altLang="en-US" sz="1000" b="0" i="1" u="none" strike="noStrike" dirty="0">
                        <a:solidFill>
                          <a:srgbClr val="000000"/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zh-CN" altLang="en-US" sz="1000" b="0" i="1" u="none" strike="noStrike" dirty="0">
                        <a:solidFill>
                          <a:srgbClr val="000000"/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000" b="0" i="1" u="none" strike="noStrike" dirty="0">
                          <a:solidFill>
                            <a:srgbClr val="000000"/>
                          </a:solidFill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　</a:t>
                      </a:r>
                      <a:r>
                        <a:rPr lang="zh-CN" altLang="en-US" sz="1000" b="1" i="1" u="none" strike="noStrike" dirty="0">
                          <a:solidFill>
                            <a:srgbClr val="FF0000"/>
                          </a:solidFill>
                          <a:effectLst/>
                          <a:latin typeface="DengXian" panose="02010600030101010101" pitchFamily="2" charset="-122"/>
                          <a:ea typeface="+mn-ea"/>
                        </a:rPr>
                        <a:t>请备注费用组成</a:t>
                      </a:r>
                      <a:endParaRPr lang="zh-CN" altLang="en-US" sz="1000" b="0" i="1" u="none" strike="noStrike" dirty="0">
                        <a:solidFill>
                          <a:srgbClr val="000000"/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51770567"/>
                  </a:ext>
                </a:extLst>
              </a:tr>
              <a:tr h="181849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1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固定资产折旧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000" b="0" i="1" u="none" strike="noStrike" dirty="0">
                          <a:solidFill>
                            <a:srgbClr val="000000"/>
                          </a:solidFill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zh-CN" altLang="en-US" sz="1000" b="0" i="1" u="none" strike="noStrike" dirty="0">
                        <a:solidFill>
                          <a:srgbClr val="000000"/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zh-CN" altLang="en-US" sz="1000" b="0" i="1" u="none" strike="noStrike" dirty="0">
                        <a:solidFill>
                          <a:srgbClr val="000000"/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zh-CN" altLang="en-US" sz="1000" b="0" i="1" u="none" strike="noStrike" dirty="0">
                        <a:solidFill>
                          <a:srgbClr val="000000"/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000" b="0" i="1" u="none" strike="noStrike" dirty="0">
                          <a:solidFill>
                            <a:srgbClr val="000000"/>
                          </a:solidFill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　</a:t>
                      </a:r>
                      <a:r>
                        <a:rPr lang="zh-CN" altLang="en-US" sz="1000" b="1" i="1" u="none" strike="noStrike" dirty="0">
                          <a:solidFill>
                            <a:srgbClr val="FF0000"/>
                          </a:solidFill>
                          <a:effectLst/>
                          <a:latin typeface="DengXian" panose="02010600030101010101" pitchFamily="2" charset="-122"/>
                          <a:ea typeface="+mn-ea"/>
                        </a:rPr>
                        <a:t>请备注费用组成</a:t>
                      </a:r>
                      <a:endParaRPr lang="zh-CN" altLang="en-US" sz="1000" b="0" i="1" u="none" strike="noStrike" dirty="0">
                        <a:solidFill>
                          <a:srgbClr val="000000"/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8013784"/>
                  </a:ext>
                </a:extLst>
              </a:tr>
              <a:tr h="181849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1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无形资产摊销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000" b="0" i="1" u="none" strike="noStrike" dirty="0">
                          <a:solidFill>
                            <a:srgbClr val="000000"/>
                          </a:solidFill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zh-CN" altLang="en-US" sz="1000" b="0" i="1" u="none" strike="noStrike" dirty="0">
                        <a:solidFill>
                          <a:srgbClr val="000000"/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zh-CN" altLang="en-US" sz="1000" b="0" i="1" u="none" strike="noStrike" dirty="0">
                        <a:solidFill>
                          <a:srgbClr val="000000"/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zh-CN" altLang="en-US" sz="1000" b="0" i="1" u="none" strike="noStrike" dirty="0">
                        <a:solidFill>
                          <a:srgbClr val="000000"/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000" b="0" i="1" u="none" strike="noStrike" dirty="0">
                          <a:solidFill>
                            <a:srgbClr val="000000"/>
                          </a:solidFill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　</a:t>
                      </a:r>
                      <a:r>
                        <a:rPr lang="zh-CN" altLang="en-US" sz="1000" b="1" i="1" u="none" strike="noStrike" dirty="0">
                          <a:solidFill>
                            <a:srgbClr val="FF0000"/>
                          </a:solidFill>
                          <a:effectLst/>
                          <a:latin typeface="DengXian" panose="02010600030101010101" pitchFamily="2" charset="-122"/>
                          <a:ea typeface="+mn-ea"/>
                        </a:rPr>
                        <a:t>请备注费用组成</a:t>
                      </a:r>
                      <a:endParaRPr lang="zh-CN" altLang="en-US" sz="1000" b="0" i="1" u="none" strike="noStrike" dirty="0">
                        <a:solidFill>
                          <a:srgbClr val="000000"/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17645179"/>
                  </a:ext>
                </a:extLst>
              </a:tr>
              <a:tr h="181849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1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评鉴费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000" b="0" i="1" u="none" strike="noStrike" dirty="0">
                          <a:solidFill>
                            <a:srgbClr val="000000"/>
                          </a:solidFill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zh-CN" altLang="en-US" sz="1000" b="0" i="1" u="none" strike="noStrike" dirty="0">
                        <a:solidFill>
                          <a:srgbClr val="000000"/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zh-CN" altLang="en-US" sz="1000" b="0" i="1" u="none" strike="noStrike" dirty="0">
                        <a:solidFill>
                          <a:srgbClr val="000000"/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zh-CN" altLang="en-US" sz="1000" b="0" i="1" u="none" strike="noStrike" dirty="0">
                        <a:solidFill>
                          <a:srgbClr val="000000"/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000" b="0" i="1" u="none" strike="noStrike" dirty="0">
                          <a:solidFill>
                            <a:srgbClr val="000000"/>
                          </a:solidFill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　</a:t>
                      </a:r>
                      <a:r>
                        <a:rPr lang="zh-CN" altLang="en-US" sz="1000" b="1" i="1" u="none" strike="noStrike" dirty="0">
                          <a:solidFill>
                            <a:srgbClr val="FF0000"/>
                          </a:solidFill>
                          <a:effectLst/>
                          <a:latin typeface="DengXian" panose="02010600030101010101" pitchFamily="2" charset="-122"/>
                          <a:ea typeface="+mn-ea"/>
                        </a:rPr>
                        <a:t>请备注费用组成</a:t>
                      </a:r>
                      <a:endParaRPr lang="zh-CN" altLang="en-US" sz="1000" b="0" i="1" u="none" strike="noStrike" dirty="0">
                        <a:solidFill>
                          <a:srgbClr val="000000"/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20240716"/>
                  </a:ext>
                </a:extLst>
              </a:tr>
              <a:tr h="181849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1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差旅费</a:t>
                      </a:r>
                      <a:r>
                        <a:rPr lang="en-US" altLang="zh-CN" sz="900" b="0" i="1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</a:t>
                      </a:r>
                      <a:r>
                        <a:rPr lang="zh-CN" altLang="en-US" sz="900" b="0" i="1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国内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000" b="0" i="1" u="none" strike="noStrike" dirty="0">
                          <a:solidFill>
                            <a:srgbClr val="000000"/>
                          </a:solidFill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zh-CN" altLang="en-US" sz="1000" b="0" i="1" u="none" strike="noStrike" dirty="0">
                        <a:solidFill>
                          <a:srgbClr val="000000"/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zh-CN" altLang="en-US" sz="1000" b="0" i="1" u="none" strike="noStrike" dirty="0">
                        <a:solidFill>
                          <a:srgbClr val="000000"/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zh-CN" altLang="en-US" sz="1000" b="0" i="1" u="none" strike="noStrike" dirty="0">
                        <a:solidFill>
                          <a:srgbClr val="000000"/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000" b="0" i="1" u="none" strike="noStrike" dirty="0">
                          <a:solidFill>
                            <a:srgbClr val="000000"/>
                          </a:solidFill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　</a:t>
                      </a:r>
                      <a:r>
                        <a:rPr lang="zh-CN" altLang="en-US" sz="1000" b="1" i="1" u="none" strike="noStrike" dirty="0">
                          <a:solidFill>
                            <a:srgbClr val="FF0000"/>
                          </a:solidFill>
                          <a:effectLst/>
                          <a:latin typeface="DengXian" panose="02010600030101010101" pitchFamily="2" charset="-122"/>
                          <a:ea typeface="+mn-ea"/>
                        </a:rPr>
                        <a:t>请备注费用组成</a:t>
                      </a:r>
                      <a:endParaRPr lang="zh-CN" altLang="en-US" sz="1000" b="0" i="1" u="none" strike="noStrike" dirty="0">
                        <a:solidFill>
                          <a:srgbClr val="000000"/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64445037"/>
                  </a:ext>
                </a:extLst>
              </a:tr>
              <a:tr h="181849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1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差旅费</a:t>
                      </a:r>
                      <a:r>
                        <a:rPr lang="en-US" altLang="zh-CN" sz="900" b="0" i="1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</a:t>
                      </a:r>
                      <a:r>
                        <a:rPr lang="zh-CN" altLang="en-US" sz="900" b="0" i="1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国外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000" b="0" i="1" u="none" strike="noStrike" dirty="0">
                          <a:solidFill>
                            <a:srgbClr val="000000"/>
                          </a:solidFill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zh-CN" altLang="en-US" sz="1000" b="0" i="1" u="none" strike="noStrike" dirty="0">
                        <a:solidFill>
                          <a:srgbClr val="000000"/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zh-CN" altLang="en-US" sz="1000" b="0" i="1" u="none" strike="noStrike" dirty="0">
                        <a:solidFill>
                          <a:srgbClr val="000000"/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zh-CN" altLang="en-US" sz="1000" b="0" i="1" u="none" strike="noStrike" dirty="0">
                        <a:solidFill>
                          <a:srgbClr val="000000"/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000" b="0" i="1" u="none" strike="noStrike" dirty="0">
                          <a:solidFill>
                            <a:srgbClr val="000000"/>
                          </a:solidFill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　</a:t>
                      </a:r>
                      <a:r>
                        <a:rPr lang="zh-CN" altLang="en-US" sz="1000" b="1" i="1" u="none" strike="noStrike" dirty="0">
                          <a:solidFill>
                            <a:srgbClr val="FF0000"/>
                          </a:solidFill>
                          <a:effectLst/>
                          <a:latin typeface="DengXian" panose="02010600030101010101" pitchFamily="2" charset="-122"/>
                          <a:ea typeface="+mn-ea"/>
                        </a:rPr>
                        <a:t>请备注费用组成</a:t>
                      </a:r>
                      <a:endParaRPr lang="zh-CN" altLang="en-US" sz="1000" b="0" i="1" u="none" strike="noStrike" dirty="0">
                        <a:solidFill>
                          <a:srgbClr val="000000"/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2053133"/>
                  </a:ext>
                </a:extLst>
              </a:tr>
              <a:tr h="181849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1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会议费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 i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000" b="0" i="1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000" b="0" i="1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000" b="0" i="1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 i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　</a:t>
                      </a:r>
                      <a:r>
                        <a:rPr lang="zh-CN" altLang="en-US" sz="1000" b="1" i="1" u="none" strike="noStrike" dirty="0">
                          <a:solidFill>
                            <a:srgbClr val="FF0000"/>
                          </a:solidFill>
                          <a:effectLst/>
                          <a:latin typeface="DengXian" panose="02010600030101010101" pitchFamily="2" charset="-122"/>
                          <a:ea typeface="+mn-ea"/>
                        </a:rPr>
                        <a:t>请备注费用组成</a:t>
                      </a:r>
                      <a:endParaRPr lang="zh-CN" altLang="en-US" sz="1000" b="0" i="1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4855022"/>
                  </a:ext>
                </a:extLst>
              </a:tr>
              <a:tr h="181849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1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车辆使用费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000" b="0" i="1" u="none" strike="noStrike" dirty="0">
                          <a:solidFill>
                            <a:srgbClr val="000000"/>
                          </a:solidFill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zh-CN" altLang="en-US" sz="1000" b="0" i="1" u="none" strike="noStrike" dirty="0">
                        <a:solidFill>
                          <a:srgbClr val="000000"/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zh-CN" altLang="en-US" sz="1000" b="0" i="1" u="none" strike="noStrike" dirty="0">
                        <a:solidFill>
                          <a:srgbClr val="000000"/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zh-CN" altLang="en-US" sz="1000" b="0" i="1" u="none" strike="noStrike" dirty="0">
                        <a:solidFill>
                          <a:srgbClr val="000000"/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000" b="0" i="1" u="none" strike="noStrike" dirty="0">
                          <a:solidFill>
                            <a:srgbClr val="000000"/>
                          </a:solidFill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　</a:t>
                      </a:r>
                      <a:r>
                        <a:rPr lang="zh-CN" altLang="en-US" sz="1000" b="1" i="1" u="none" strike="noStrike" dirty="0">
                          <a:solidFill>
                            <a:srgbClr val="FF0000"/>
                          </a:solidFill>
                          <a:effectLst/>
                          <a:latin typeface="DengXian" panose="02010600030101010101" pitchFamily="2" charset="-122"/>
                          <a:ea typeface="+mn-ea"/>
                        </a:rPr>
                        <a:t>请备注费用组成</a:t>
                      </a:r>
                      <a:endParaRPr lang="zh-CN" altLang="en-US" sz="1000" b="0" i="1" u="none" strike="noStrike" dirty="0">
                        <a:solidFill>
                          <a:srgbClr val="000000"/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90584257"/>
                  </a:ext>
                </a:extLst>
              </a:tr>
              <a:tr h="181849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1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其他费用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000" b="0" i="1" u="none" strike="noStrike" dirty="0">
                          <a:solidFill>
                            <a:srgbClr val="000000"/>
                          </a:solidFill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zh-CN" altLang="en-US" sz="1000" b="0" i="1" u="none" strike="noStrike" dirty="0">
                        <a:solidFill>
                          <a:srgbClr val="000000"/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zh-CN" altLang="en-US" sz="1000" b="0" i="1" u="none" strike="noStrike" dirty="0">
                        <a:solidFill>
                          <a:srgbClr val="000000"/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zh-CN" altLang="en-US" sz="1000" b="0" i="1" u="none" strike="noStrike" dirty="0">
                        <a:solidFill>
                          <a:srgbClr val="000000"/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000" b="0" i="1" u="none" strike="noStrike" dirty="0">
                          <a:solidFill>
                            <a:srgbClr val="000000"/>
                          </a:solidFill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　</a:t>
                      </a:r>
                      <a:r>
                        <a:rPr lang="zh-CN" altLang="en-US" sz="1000" b="1" i="1" u="none" strike="noStrike" dirty="0">
                          <a:solidFill>
                            <a:srgbClr val="FF0000"/>
                          </a:solidFill>
                          <a:effectLst/>
                          <a:latin typeface="DengXian" panose="02010600030101010101" pitchFamily="2" charset="-122"/>
                          <a:ea typeface="+mn-ea"/>
                        </a:rPr>
                        <a:t>请备注费用组成</a:t>
                      </a:r>
                      <a:endParaRPr lang="zh-CN" altLang="en-US" sz="1000" b="0" i="1" u="none" strike="noStrike" dirty="0">
                        <a:solidFill>
                          <a:srgbClr val="000000"/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8136076"/>
                  </a:ext>
                </a:extLst>
              </a:tr>
              <a:tr h="181849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1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产学研</a:t>
                      </a:r>
                      <a:r>
                        <a:rPr lang="en-US" altLang="zh-CN" sz="900" b="0" i="1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</a:t>
                      </a:r>
                      <a:r>
                        <a:rPr lang="zh-CN" altLang="en-US" sz="900" b="0" i="1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对科研院所和高校支出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000" b="0" i="1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000" b="0" i="1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000" b="0" i="1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000" b="0" i="1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000" b="0" i="1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  <a:r>
                        <a:rPr lang="zh-CN" altLang="en-US" sz="1000" b="1" i="1" u="none" strike="noStrike" dirty="0">
                          <a:solidFill>
                            <a:srgbClr val="FF0000"/>
                          </a:solidFill>
                          <a:effectLst/>
                          <a:latin typeface="DengXian" panose="02010600030101010101" pitchFamily="2" charset="-122"/>
                          <a:ea typeface="+mn-ea"/>
                        </a:rPr>
                        <a:t>请备注费用组成</a:t>
                      </a:r>
                      <a:endParaRPr lang="zh-CN" altLang="en-US" sz="1000" b="0" i="1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1246182"/>
                  </a:ext>
                </a:extLst>
              </a:tr>
              <a:tr h="181849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1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软件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000" b="0" i="1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000" b="0" i="1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000" b="0" i="1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000" b="0" i="1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000" b="0" i="1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  <a:r>
                        <a:rPr lang="zh-CN" altLang="en-US" sz="1000" b="1" i="1" u="none" strike="noStrike" dirty="0">
                          <a:solidFill>
                            <a:srgbClr val="FF0000"/>
                          </a:solidFill>
                          <a:effectLst/>
                          <a:latin typeface="DengXian" panose="02010600030101010101" pitchFamily="2" charset="-122"/>
                          <a:ea typeface="+mn-ea"/>
                        </a:rPr>
                        <a:t>请备注费用组成</a:t>
                      </a:r>
                      <a:endParaRPr lang="zh-CN" altLang="en-US" sz="1000" b="0" i="1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4445225"/>
                  </a:ext>
                </a:extLst>
              </a:tr>
              <a:tr h="181849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1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外部支持费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000" b="0" i="1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000" b="0" i="1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000" b="0" i="1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000" b="0" i="1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000" b="0" i="1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  <a:r>
                        <a:rPr lang="zh-CN" altLang="en-US" sz="1000" b="1" i="1" u="none" strike="noStrike" dirty="0">
                          <a:solidFill>
                            <a:srgbClr val="FF0000"/>
                          </a:solidFill>
                          <a:effectLst/>
                          <a:latin typeface="DengXian" panose="02010600030101010101" pitchFamily="2" charset="-122"/>
                          <a:ea typeface="+mn-ea"/>
                        </a:rPr>
                        <a:t>请备注费用组成</a:t>
                      </a:r>
                      <a:endParaRPr lang="zh-CN" altLang="en-US" sz="1000" b="0" i="1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18303625"/>
                  </a:ext>
                </a:extLst>
              </a:tr>
              <a:tr h="181849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1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设计费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000" b="0" i="1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000" b="0" i="1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000" b="0" i="1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000" b="0" i="1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000" b="0" i="1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  <a:r>
                        <a:rPr lang="zh-CN" altLang="en-US" sz="1000" b="1" i="1" u="none" strike="noStrike" dirty="0">
                          <a:solidFill>
                            <a:srgbClr val="FF0000"/>
                          </a:solidFill>
                          <a:effectLst/>
                          <a:latin typeface="DengXian" panose="02010600030101010101" pitchFamily="2" charset="-122"/>
                          <a:ea typeface="+mn-ea"/>
                        </a:rPr>
                        <a:t>请备注费用组成</a:t>
                      </a:r>
                      <a:endParaRPr lang="zh-CN" altLang="en-US" sz="1000" b="0" i="1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8990460"/>
                  </a:ext>
                </a:extLst>
              </a:tr>
              <a:tr h="181849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1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文献检索费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000" b="0" i="1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000" b="0" i="1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000" b="0" i="1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000" b="0" i="1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000" b="0" i="1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  <a:r>
                        <a:rPr lang="zh-CN" altLang="en-US" sz="1000" b="1" i="1" u="none" strike="noStrike" dirty="0">
                          <a:solidFill>
                            <a:srgbClr val="FF0000"/>
                          </a:solidFill>
                          <a:effectLst/>
                          <a:latin typeface="DengXian" panose="02010600030101010101" pitchFamily="2" charset="-122"/>
                          <a:ea typeface="+mn-ea"/>
                        </a:rPr>
                        <a:t>请备注费用组成</a:t>
                      </a:r>
                      <a:endParaRPr lang="zh-CN" altLang="en-US" sz="1000" b="0" i="1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7644799"/>
                  </a:ext>
                </a:extLst>
              </a:tr>
              <a:tr h="181849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1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专利申请维护费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000" b="0" i="1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000" b="0" i="1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000" b="0" i="1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000" b="0" i="1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000" b="0" i="1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  <a:r>
                        <a:rPr lang="zh-CN" altLang="en-US" sz="1000" b="1" i="1" u="none" strike="noStrike" dirty="0">
                          <a:solidFill>
                            <a:srgbClr val="FF0000"/>
                          </a:solidFill>
                          <a:effectLst/>
                          <a:latin typeface="DengXian" panose="02010600030101010101" pitchFamily="2" charset="-122"/>
                          <a:ea typeface="+mn-ea"/>
                        </a:rPr>
                        <a:t>请备注费用组成</a:t>
                      </a:r>
                      <a:endParaRPr lang="zh-CN" altLang="en-US" sz="1000" b="0" i="1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7784430"/>
                  </a:ext>
                </a:extLst>
              </a:tr>
              <a:tr h="181849"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000" b="0" i="1" u="none" strike="noStrike" dirty="0">
                          <a:solidFill>
                            <a:srgbClr val="000000"/>
                          </a:solidFill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汇总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000" b="0" i="1" u="none" strike="noStrike" dirty="0">
                          <a:solidFill>
                            <a:srgbClr val="000000"/>
                          </a:solidFill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zh-CN" altLang="en-US" sz="1000" b="0" i="1" u="none" strike="noStrike" dirty="0">
                        <a:solidFill>
                          <a:srgbClr val="000000"/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zh-CN" altLang="en-US" sz="1000" b="0" i="1" u="none" strike="noStrike" dirty="0">
                        <a:solidFill>
                          <a:srgbClr val="000000"/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zh-CN" altLang="en-US" sz="1000" b="0" i="1" u="none" strike="noStrike" dirty="0">
                        <a:solidFill>
                          <a:srgbClr val="000000"/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zh-CN" altLang="en-US" sz="1000" b="0" i="1" u="none" strike="noStrike" dirty="0">
                          <a:solidFill>
                            <a:srgbClr val="000000"/>
                          </a:solidFill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6349814"/>
                  </a:ext>
                </a:extLst>
              </a:tr>
            </a:tbl>
          </a:graphicData>
        </a:graphic>
      </p:graphicFrame>
      <p:sp>
        <p:nvSpPr>
          <p:cNvPr id="8" name="文本框 7"/>
          <p:cNvSpPr txBox="1"/>
          <p:nvPr/>
        </p:nvSpPr>
        <p:spPr>
          <a:xfrm>
            <a:off x="850860" y="1400149"/>
            <a:ext cx="7309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i="1" dirty="0">
                <a:solidFill>
                  <a:srgbClr val="FF0000"/>
                </a:solidFill>
                <a:latin typeface="DengXian" panose="02010600030101010101" pitchFamily="2" charset="-122"/>
              </a:rPr>
              <a:t>请根据项目实际情况进行类目删减</a:t>
            </a:r>
          </a:p>
        </p:txBody>
      </p:sp>
    </p:spTree>
    <p:extLst>
      <p:ext uri="{BB962C8B-B14F-4D97-AF65-F5344CB8AC3E}">
        <p14:creationId xmlns:p14="http://schemas.microsoft.com/office/powerpoint/2010/main" val="9914838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72411" y="584718"/>
            <a:ext cx="89194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3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资产类预算投资必要性说明</a:t>
            </a:r>
            <a:endParaRPr lang="zh-CN" altLang="en-US" sz="3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377414" y="2300384"/>
            <a:ext cx="916768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zh-CN" altLang="en-US" sz="2000" i="1" kern="1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描述：</a:t>
            </a:r>
            <a:endParaRPr lang="en-US" altLang="zh-CN" sz="2000" i="1" kern="1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2000" i="1" kern="1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项目涉及的资产投资是</a:t>
            </a:r>
            <a:r>
              <a:rPr lang="zh-CN" altLang="en-US" sz="2000" b="1" i="1" kern="1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固定资产</a:t>
            </a:r>
            <a:r>
              <a:rPr lang="zh-CN" altLang="en-US" sz="2000" i="1" kern="1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还是</a:t>
            </a:r>
            <a:r>
              <a:rPr lang="zh-CN" altLang="en-US" sz="2000" b="1" i="1" kern="1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无形资产</a:t>
            </a:r>
            <a:r>
              <a:rPr lang="zh-CN" altLang="en-US" sz="2000" i="1" kern="1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？</a:t>
            </a:r>
            <a:endParaRPr lang="en-US" altLang="zh-CN" sz="2000" i="1" kern="1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2000" i="1" kern="1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为什么需要资产预算，说明其必要性？</a:t>
            </a:r>
            <a:endParaRPr lang="en-US" altLang="zh-CN" sz="2000" i="1" kern="1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2000" i="1" kern="1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具体说明固定资产、无形资产分别指的是哪些？</a:t>
            </a:r>
            <a:endParaRPr lang="zh-CN" altLang="en-US" sz="20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98307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25954" y="584941"/>
            <a:ext cx="84170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项目风险和应对</a:t>
            </a:r>
          </a:p>
        </p:txBody>
      </p:sp>
      <p:sp>
        <p:nvSpPr>
          <p:cNvPr id="3" name="任意形状 8"/>
          <p:cNvSpPr/>
          <p:nvPr/>
        </p:nvSpPr>
        <p:spPr>
          <a:xfrm>
            <a:off x="378941" y="337751"/>
            <a:ext cx="766118" cy="1079157"/>
          </a:xfrm>
          <a:custGeom>
            <a:avLst/>
            <a:gdLst>
              <a:gd name="connsiteX0" fmla="*/ 757881 w 766118"/>
              <a:gd name="connsiteY0" fmla="*/ 856735 h 1079157"/>
              <a:gd name="connsiteX1" fmla="*/ 766118 w 766118"/>
              <a:gd name="connsiteY1" fmla="*/ 1079157 h 1079157"/>
              <a:gd name="connsiteX2" fmla="*/ 0 w 766118"/>
              <a:gd name="connsiteY2" fmla="*/ 1079157 h 1079157"/>
              <a:gd name="connsiteX3" fmla="*/ 0 w 766118"/>
              <a:gd name="connsiteY3" fmla="*/ 0 h 1079157"/>
              <a:gd name="connsiteX4" fmla="*/ 757881 w 766118"/>
              <a:gd name="connsiteY4" fmla="*/ 8238 h 1079157"/>
              <a:gd name="connsiteX5" fmla="*/ 757881 w 766118"/>
              <a:gd name="connsiteY5" fmla="*/ 222422 h 10791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66118" h="1079157">
                <a:moveTo>
                  <a:pt x="757881" y="856735"/>
                </a:moveTo>
                <a:lnTo>
                  <a:pt x="766118" y="1079157"/>
                </a:lnTo>
                <a:lnTo>
                  <a:pt x="0" y="1079157"/>
                </a:lnTo>
                <a:lnTo>
                  <a:pt x="0" y="0"/>
                </a:lnTo>
                <a:lnTo>
                  <a:pt x="757881" y="8238"/>
                </a:lnTo>
                <a:lnTo>
                  <a:pt x="757881" y="222422"/>
                </a:lnTo>
              </a:path>
            </a:pathLst>
          </a:custGeom>
          <a:noFill/>
          <a:ln w="28575">
            <a:solidFill>
              <a:srgbClr val="0093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4332662"/>
              </p:ext>
            </p:extLst>
          </p:nvPr>
        </p:nvGraphicFramePr>
        <p:xfrm>
          <a:off x="378941" y="1664098"/>
          <a:ext cx="11467315" cy="2569745"/>
        </p:xfrm>
        <a:graphic>
          <a:graphicData uri="http://schemas.openxmlformats.org/drawingml/2006/table">
            <a:tbl>
              <a:tblPr/>
              <a:tblGrid>
                <a:gridCol w="5326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527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2796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090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59766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2977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1738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040086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编号</a:t>
                      </a: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风险描述</a:t>
                      </a: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风险等级</a:t>
                      </a: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风险影响</a:t>
                      </a: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应对措施</a:t>
                      </a: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责任人</a:t>
                      </a: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执行状态</a:t>
                      </a: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861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</a:t>
                      </a: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Plecs</a:t>
                      </a:r>
                      <a:r>
                        <a:rPr lang="en-US" altLang="zh-CN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 RT-box</a:t>
                      </a:r>
                      <a:r>
                        <a:rPr lang="zh-CN" altLang="en-US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接口与自研变流器核心板卡电压等级不匹配</a:t>
                      </a: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0" i="0" u="none" strike="noStrike" dirty="0">
                          <a:solidFill>
                            <a:srgbClr val="0061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低风险</a:t>
                      </a: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控制器与虚拟控制对象无法产生闭环交互。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采购或自研设备，对信号进行“信号调理” 。</a:t>
                      </a:r>
                    </a:p>
                    <a:p>
                      <a:pPr algn="l" fontAlgn="ctr"/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61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close</a:t>
                      </a: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9813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实施仿真算力或性能不支持（仿真支持的开关数量少或步长问题）</a:t>
                      </a: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0" i="0" u="none" strike="noStrike" dirty="0">
                          <a:solidFill>
                            <a:srgbClr val="9C65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中风险</a:t>
                      </a: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仿真规模与实际系统规模不匹配。</a:t>
                      </a:r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需要简化模型规模，并对自研变流器核心程序进行改写，减少开关数量或降频率运行。</a:t>
                      </a: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9C65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open</a:t>
                      </a: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134449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25954" y="584941"/>
            <a:ext cx="62939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项目立项评审要点</a:t>
            </a:r>
          </a:p>
        </p:txBody>
      </p:sp>
      <p:sp>
        <p:nvSpPr>
          <p:cNvPr id="4" name="矩形 3"/>
          <p:cNvSpPr/>
          <p:nvPr/>
        </p:nvSpPr>
        <p:spPr>
          <a:xfrm>
            <a:off x="1713771" y="1949289"/>
            <a:ext cx="8093906" cy="30008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宋体" panose="02010600030101010101" pitchFamily="2" charset="-122"/>
              <a:buChar char="‐"/>
              <a:tabLst>
                <a:tab pos="457200" algn="l"/>
              </a:tabLst>
            </a:pP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数字化规划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路线图中是否包含该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专项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？</a:t>
            </a: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宋体" panose="02010600030101010101" pitchFamily="2" charset="-122"/>
              <a:buChar char="‐"/>
              <a:tabLst>
                <a:tab pos="457200" algn="l"/>
              </a:tabLst>
            </a:pP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该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专项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能为公司带来什么价值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?</a:t>
            </a:r>
            <a:endParaRPr lang="zh-CN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宋体" panose="02010600030101010101" pitchFamily="2" charset="-122"/>
              <a:buChar char="‐"/>
              <a:tabLst>
                <a:tab pos="457200" algn="l"/>
              </a:tabLst>
            </a:pP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项目需要哪些能力？是否具备？如果不具备有哪些方式可以获取这些能力</a:t>
            </a: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宋体" panose="02010600030101010101" pitchFamily="2" charset="-122"/>
              <a:buChar char="‐"/>
              <a:tabLst>
                <a:tab pos="457200" algn="l"/>
              </a:tabLst>
            </a:pP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该项目所包含的需求是否清晰、合理？</a:t>
            </a: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宋体" panose="02010600030101010101" pitchFamily="2" charset="-122"/>
              <a:buChar char="‐"/>
              <a:tabLst>
                <a:tab pos="457200" algn="l"/>
              </a:tabLst>
            </a:pP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预算是否合理？干系人是否需要调整？</a:t>
            </a: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宋体" panose="02010600030101010101" pitchFamily="2" charset="-122"/>
              <a:buChar char="‐"/>
              <a:tabLst>
                <a:tab pos="457200" algn="l"/>
              </a:tabLst>
            </a:pP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项目考核指标是否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明确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、量化？</a:t>
            </a: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宋体" panose="02010600030101010101" pitchFamily="2" charset="-122"/>
              <a:buChar char="‐"/>
              <a:tabLst>
                <a:tab pos="457200" algn="l"/>
              </a:tabLst>
            </a:pP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项目节点时间是否满足要求？</a:t>
            </a:r>
            <a:endParaRPr lang="zh-CN" altLang="zh-CN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197225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5728" y="2985989"/>
            <a:ext cx="7400544" cy="2855976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48" y="-13648"/>
            <a:ext cx="12192000" cy="683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3841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378940" y="641937"/>
            <a:ext cx="47055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0093C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sz="3200" dirty="0">
                <a:solidFill>
                  <a:srgbClr val="0093C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项目概述</a:t>
            </a:r>
          </a:p>
        </p:txBody>
      </p:sp>
      <p:sp>
        <p:nvSpPr>
          <p:cNvPr id="9" name="任意形状 8"/>
          <p:cNvSpPr/>
          <p:nvPr/>
        </p:nvSpPr>
        <p:spPr>
          <a:xfrm>
            <a:off x="378941" y="337751"/>
            <a:ext cx="766118" cy="1079157"/>
          </a:xfrm>
          <a:custGeom>
            <a:avLst/>
            <a:gdLst>
              <a:gd name="connsiteX0" fmla="*/ 757881 w 766118"/>
              <a:gd name="connsiteY0" fmla="*/ 856735 h 1079157"/>
              <a:gd name="connsiteX1" fmla="*/ 766118 w 766118"/>
              <a:gd name="connsiteY1" fmla="*/ 1079157 h 1079157"/>
              <a:gd name="connsiteX2" fmla="*/ 0 w 766118"/>
              <a:gd name="connsiteY2" fmla="*/ 1079157 h 1079157"/>
              <a:gd name="connsiteX3" fmla="*/ 0 w 766118"/>
              <a:gd name="connsiteY3" fmla="*/ 0 h 1079157"/>
              <a:gd name="connsiteX4" fmla="*/ 757881 w 766118"/>
              <a:gd name="connsiteY4" fmla="*/ 8238 h 1079157"/>
              <a:gd name="connsiteX5" fmla="*/ 757881 w 766118"/>
              <a:gd name="connsiteY5" fmla="*/ 222422 h 10791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66118" h="1079157">
                <a:moveTo>
                  <a:pt x="757881" y="856735"/>
                </a:moveTo>
                <a:lnTo>
                  <a:pt x="766118" y="1079157"/>
                </a:lnTo>
                <a:lnTo>
                  <a:pt x="0" y="1079157"/>
                </a:lnTo>
                <a:lnTo>
                  <a:pt x="0" y="0"/>
                </a:lnTo>
                <a:lnTo>
                  <a:pt x="757881" y="8238"/>
                </a:lnTo>
                <a:lnTo>
                  <a:pt x="757881" y="222422"/>
                </a:lnTo>
              </a:path>
            </a:pathLst>
          </a:custGeom>
          <a:noFill/>
          <a:ln w="28575">
            <a:solidFill>
              <a:srgbClr val="0093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7" name="Group 3">
            <a:extLst>
              <a:ext uri="{FF2B5EF4-FFF2-40B4-BE49-F238E27FC236}">
                <a16:creationId xmlns:a16="http://schemas.microsoft.com/office/drawing/2014/main" id="{D57F38FA-B452-4CFB-AC20-DBAC7E04AA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9610433"/>
              </p:ext>
            </p:extLst>
          </p:nvPr>
        </p:nvGraphicFramePr>
        <p:xfrm>
          <a:off x="383473" y="1621291"/>
          <a:ext cx="11238168" cy="4694946"/>
        </p:xfrm>
        <a:graphic>
          <a:graphicData uri="http://schemas.openxmlformats.org/drawingml/2006/table">
            <a:tbl>
              <a:tblPr/>
              <a:tblGrid>
                <a:gridCol w="25376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521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1356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3482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437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itchFamily="34" charset="0"/>
                        </a:rPr>
                        <a:t>项目摘要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itchFamily="34" charset="0"/>
                        </a:rPr>
                        <a:t>成果形式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itchFamily="34" charset="0"/>
                        </a:rPr>
                        <a:t>涉及部门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zh-CN" altLang="en-US" sz="14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itchFamily="34" charset="0"/>
                        </a:rPr>
                        <a:t>项目计划</a:t>
                      </a:r>
                      <a:endParaRPr kumimoji="0" lang="zh-CN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11517">
                <a:tc>
                  <a:txBody>
                    <a:bodyPr/>
                    <a:lstStyle/>
                    <a:p>
                      <a:pPr marL="174625" marR="0" lvl="0" indent="-174625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buChar char="n"/>
                        <a:tabLst/>
                      </a:pP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itchFamily="34" charset="0"/>
                        </a:rPr>
                        <a:t>项目编号</a:t>
                      </a:r>
                      <a:endParaRPr kumimoji="0" lang="en-US" altLang="zh-CN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itchFamily="34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itchFamily="34" charset="0"/>
                        </a:rPr>
                        <a:t>XXX</a:t>
                      </a:r>
                      <a:r>
                        <a:rPr kumimoji="0" lang="zh-CN" altLang="en-US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itchFamily="34" charset="0"/>
                        </a:rPr>
                        <a:t>（如无则空缺）</a:t>
                      </a:r>
                      <a:endParaRPr kumimoji="0" lang="en-US" altLang="zh-CN" sz="1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itchFamily="34" charset="0"/>
                      </a:endParaRPr>
                    </a:p>
                    <a:p>
                      <a:pPr marL="174625" marR="0" lvl="0" indent="-174625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buChar char="n"/>
                        <a:tabLst/>
                      </a:pP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itchFamily="34" charset="0"/>
                        </a:rPr>
                        <a:t>项目名称</a:t>
                      </a:r>
                      <a:endParaRPr kumimoji="0" lang="en-US" altLang="zh-CN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itchFamily="34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itchFamily="34" charset="0"/>
                        </a:rPr>
                        <a:t>电气部件的数字化辅助设计与测试</a:t>
                      </a:r>
                      <a:endParaRPr kumimoji="0" lang="en-US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914400" marR="0" lvl="2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0000"/>
                        <a:buFontTx/>
                        <a:buNone/>
                        <a:tabLst/>
                        <a:defRPr/>
                      </a:pPr>
                      <a:r>
                        <a:rPr lang="zh-CN" altLang="en-US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软件</a:t>
                      </a:r>
                    </a:p>
                    <a:p>
                      <a:pPr marL="914400" marR="0" lvl="2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0000"/>
                        <a:buFontTx/>
                        <a:buNone/>
                        <a:tabLst/>
                        <a:defRPr/>
                      </a:pPr>
                      <a:r>
                        <a:rPr lang="zh-CN" altLang="en-US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硬件</a:t>
                      </a:r>
                    </a:p>
                    <a:p>
                      <a:pPr marL="914400" marR="0" lvl="2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0000"/>
                        <a:buFontTx/>
                        <a:buNone/>
                        <a:tabLst/>
                        <a:defRPr/>
                      </a:pPr>
                      <a:r>
                        <a:rPr lang="zh-CN" altLang="en-US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测试解决方案</a:t>
                      </a:r>
                    </a:p>
                    <a:p>
                      <a:pPr marL="914400" marR="0" lvl="2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0000"/>
                        <a:buFontTx/>
                        <a:buNone/>
                        <a:tabLst/>
                        <a:defRPr/>
                      </a:pPr>
                      <a:r>
                        <a:rPr lang="zh-CN" altLang="en-US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业务流程优化</a:t>
                      </a:r>
                    </a:p>
                    <a:p>
                      <a:pPr marL="914400" marR="0" lvl="2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0000"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……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buChar char="n"/>
                        <a:tabLst/>
                        <a:defRPr/>
                      </a:pPr>
                      <a:r>
                        <a:rPr lang="zh-CN" altLang="en-US" sz="14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风电技术部</a:t>
                      </a:r>
                      <a:endParaRPr lang="en-US" altLang="zh-CN" sz="14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buNone/>
                        <a:tabLst/>
                        <a:defRPr/>
                      </a:pPr>
                      <a:endParaRPr lang="zh-CN" altLang="zh-CN" sz="14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4625" marR="0" lvl="0" indent="-174625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buChar char="n"/>
                        <a:tabLst/>
                      </a:pPr>
                      <a:r>
                        <a:rPr kumimoji="0" lang="zh-CN" altLang="en-US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itchFamily="34" charset="0"/>
                        </a:rPr>
                        <a:t>立项时间</a:t>
                      </a:r>
                    </a:p>
                    <a:p>
                      <a:pPr lvl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Font typeface="Wingdings" pitchFamily="2" charset="2"/>
                        <a:buChar char="ü"/>
                      </a:pPr>
                      <a:r>
                        <a:rPr lang="en-US" altLang="zh-CN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itchFamily="34" charset="0"/>
                        </a:rPr>
                        <a:t> 2021</a:t>
                      </a:r>
                      <a:r>
                        <a:rPr lang="zh-CN" altLang="en-US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itchFamily="34" charset="0"/>
                        </a:rPr>
                        <a:t>年</a:t>
                      </a:r>
                      <a:r>
                        <a:rPr lang="en-US" altLang="zh-CN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itchFamily="34" charset="0"/>
                        </a:rPr>
                        <a:t>05</a:t>
                      </a:r>
                      <a:r>
                        <a:rPr lang="zh-CN" altLang="en-US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itchFamily="34" charset="0"/>
                        </a:rPr>
                        <a:t>月</a:t>
                      </a:r>
                      <a:r>
                        <a:rPr lang="en-US" altLang="zh-CN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itchFamily="34" charset="0"/>
                        </a:rPr>
                        <a:t>01</a:t>
                      </a:r>
                      <a:r>
                        <a:rPr lang="zh-CN" altLang="en-US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itchFamily="34" charset="0"/>
                        </a:rPr>
                        <a:t>日</a:t>
                      </a:r>
                      <a:endParaRPr lang="en-US" altLang="zh-CN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itchFamily="34" charset="0"/>
                      </a:endParaRPr>
                    </a:p>
                    <a:p>
                      <a:pPr marL="174625" marR="0" lvl="0" indent="-174625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buChar char="n"/>
                        <a:tabLst/>
                      </a:pPr>
                      <a:r>
                        <a:rPr kumimoji="0" lang="zh-CN" altLang="en-US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itchFamily="34" charset="0"/>
                        </a:rPr>
                        <a:t>结题时间</a:t>
                      </a:r>
                    </a:p>
                    <a:p>
                      <a:pPr lvl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Font typeface="Wingdings" pitchFamily="2" charset="2"/>
                        <a:buChar char="ü"/>
                      </a:pPr>
                      <a:r>
                        <a:rPr lang="en-US" altLang="zh-CN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itchFamily="34" charset="0"/>
                        </a:rPr>
                        <a:t> </a:t>
                      </a:r>
                      <a:r>
                        <a:rPr lang="en-US" altLang="zh-CN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itchFamily="34" charset="0"/>
                        </a:rPr>
                        <a:t>2021</a:t>
                      </a:r>
                      <a:r>
                        <a:rPr lang="zh-CN" altLang="en-US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itchFamily="34" charset="0"/>
                        </a:rPr>
                        <a:t>年</a:t>
                      </a:r>
                      <a:r>
                        <a:rPr lang="en-US" altLang="zh-CN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itchFamily="34" charset="0"/>
                        </a:rPr>
                        <a:t>12</a:t>
                      </a:r>
                      <a:r>
                        <a:rPr lang="zh-CN" altLang="en-US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itchFamily="34" charset="0"/>
                        </a:rPr>
                        <a:t>月</a:t>
                      </a:r>
                      <a:r>
                        <a:rPr lang="en-US" altLang="zh-CN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itchFamily="34" charset="0"/>
                        </a:rPr>
                        <a:t>01</a:t>
                      </a:r>
                      <a:r>
                        <a:rPr lang="zh-CN" altLang="en-US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itchFamily="34" charset="0"/>
                        </a:rPr>
                        <a:t>日</a:t>
                      </a:r>
                      <a:endParaRPr lang="en-US" altLang="zh-CN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7147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itchFamily="34" charset="0"/>
                        </a:rPr>
                        <a:t>项目主要内容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应用场景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zh-CN" altLang="en-US" sz="14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itchFamily="34" charset="0"/>
                        </a:rPr>
                        <a:t>项目预算</a:t>
                      </a:r>
                      <a:endParaRPr kumimoji="0" lang="zh-CN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17847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0000"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altLang="zh-CN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itchFamily="34" charset="0"/>
                        </a:rPr>
                        <a:t>    </a:t>
                      </a:r>
                      <a:r>
                        <a:rPr kumimoji="0" lang="zh-CN" altLang="en-US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itchFamily="34" charset="0"/>
                        </a:rPr>
                        <a:t>针对于电气系统中的电气一二次部件、电机部件、变流器部件，进行</a:t>
                      </a:r>
                      <a:r>
                        <a:rPr kumimoji="0" lang="zh-CN" altLang="en-US" sz="14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3A82BB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itchFamily="34" charset="0"/>
                        </a:rPr>
                        <a:t>设计类辅助工具</a:t>
                      </a:r>
                      <a:r>
                        <a:rPr kumimoji="0" lang="zh-CN" altLang="en-US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itchFamily="34" charset="0"/>
                        </a:rPr>
                        <a:t>与</a:t>
                      </a:r>
                      <a:r>
                        <a:rPr kumimoji="0" lang="zh-CN" altLang="en-US" sz="14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3A82BB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itchFamily="34" charset="0"/>
                        </a:rPr>
                        <a:t>测试平台</a:t>
                      </a:r>
                      <a:r>
                        <a:rPr kumimoji="0" lang="zh-CN" altLang="en-US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itchFamily="34" charset="0"/>
                        </a:rPr>
                        <a:t>的开发。其中设计类辅助工具包括：</a:t>
                      </a:r>
                      <a:r>
                        <a:rPr kumimoji="0" lang="zh-CN" altLang="en-US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itchFamily="34" charset="0"/>
                        </a:rPr>
                        <a:t>子部件数字化</a:t>
                      </a:r>
                      <a:r>
                        <a:rPr kumimoji="0" lang="zh-CN" altLang="en-US" sz="1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itchFamily="34" charset="0"/>
                        </a:rPr>
                        <a:t>选型和</a:t>
                      </a:r>
                      <a:r>
                        <a:rPr kumimoji="0" lang="zh-CN" altLang="en-US" sz="1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itchFamily="34" charset="0"/>
                        </a:rPr>
                        <a:t>设计优化</a:t>
                      </a:r>
                      <a:r>
                        <a:rPr kumimoji="0" lang="zh-CN" altLang="en-US" sz="1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itchFamily="34" charset="0"/>
                        </a:rPr>
                        <a:t>工具</a:t>
                      </a:r>
                      <a:r>
                        <a:rPr kumimoji="0" lang="zh-CN" altLang="en-US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itchFamily="34" charset="0"/>
                        </a:rPr>
                        <a:t>，</a:t>
                      </a:r>
                      <a:r>
                        <a:rPr kumimoji="0" lang="zh-CN" altLang="en-US" sz="1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itchFamily="34" charset="0"/>
                        </a:rPr>
                        <a:t>数字化安全运行</a:t>
                      </a:r>
                      <a:r>
                        <a:rPr kumimoji="0" lang="zh-CN" altLang="en-US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itchFamily="34" charset="0"/>
                        </a:rPr>
                        <a:t>边界计算工具</a:t>
                      </a:r>
                      <a:r>
                        <a:rPr kumimoji="0" lang="zh-CN" altLang="en-US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itchFamily="34" charset="0"/>
                        </a:rPr>
                        <a:t>。测试</a:t>
                      </a:r>
                      <a:r>
                        <a:rPr kumimoji="0" lang="zh-CN" altLang="en-US" sz="1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itchFamily="34" charset="0"/>
                        </a:rPr>
                        <a:t>类测试</a:t>
                      </a:r>
                      <a:r>
                        <a:rPr kumimoji="0" lang="zh-CN" altLang="en-US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itchFamily="34" charset="0"/>
                        </a:rPr>
                        <a:t>平台包括：</a:t>
                      </a:r>
                      <a:r>
                        <a:rPr kumimoji="0" lang="zh-CN" altLang="en-US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itchFamily="34" charset="0"/>
                        </a:rPr>
                        <a:t>数字化联调测试平台</a:t>
                      </a:r>
                      <a:r>
                        <a:rPr kumimoji="0" lang="zh-CN" altLang="en-US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itchFamily="34" charset="0"/>
                        </a:rPr>
                        <a:t>，</a:t>
                      </a:r>
                      <a:r>
                        <a:rPr kumimoji="0" lang="zh-CN" altLang="en-US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itchFamily="34" charset="0"/>
                        </a:rPr>
                        <a:t>基于</a:t>
                      </a:r>
                      <a:r>
                        <a:rPr kumimoji="0" lang="en-US" altLang="zh-CN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itchFamily="34" charset="0"/>
                        </a:rPr>
                        <a:t>Google Unit Test Frame</a:t>
                      </a:r>
                      <a:r>
                        <a:rPr kumimoji="0" lang="zh-CN" altLang="en-US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itchFamily="34" charset="0"/>
                        </a:rPr>
                        <a:t>的</a:t>
                      </a:r>
                      <a:r>
                        <a:rPr kumimoji="0" lang="zh-CN" altLang="en-US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itchFamily="34" charset="0"/>
                        </a:rPr>
                        <a:t>代码单元测试平台</a:t>
                      </a:r>
                      <a:r>
                        <a:rPr kumimoji="0" lang="zh-CN" altLang="en-US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itchFamily="34" charset="0"/>
                        </a:rPr>
                        <a:t>与</a:t>
                      </a:r>
                      <a:r>
                        <a:rPr kumimoji="0" lang="zh-CN" altLang="en-US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itchFamily="34" charset="0"/>
                        </a:rPr>
                        <a:t>系统级硬件在环测试平台</a:t>
                      </a:r>
                      <a:r>
                        <a:rPr kumimoji="0" lang="zh-CN" altLang="en-US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itchFamily="34" charset="0"/>
                        </a:rPr>
                        <a:t>。</a:t>
                      </a:r>
                      <a:endParaRPr kumimoji="0" lang="en-US" altLang="zh-CN" sz="1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buChar char="n"/>
                        <a:tabLst/>
                        <a:defRPr/>
                      </a:pP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itchFamily="34" charset="0"/>
                        </a:rPr>
                        <a:t>辅助子部件</a:t>
                      </a:r>
                      <a:r>
                        <a:rPr kumimoji="0" lang="zh-CN" alt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itchFamily="34" charset="0"/>
                        </a:rPr>
                        <a:t>选型</a:t>
                      </a:r>
                      <a:r>
                        <a:rPr kumimoji="0" lang="zh-CN" alt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itchFamily="34" charset="0"/>
                        </a:rPr>
                        <a:t>和设计优化</a:t>
                      </a:r>
                      <a:endParaRPr kumimoji="0" lang="en-US" altLang="zh-CN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itchFamily="34" charset="0"/>
                      </a:endParaRPr>
                    </a:p>
                    <a:p>
                      <a:pPr marL="285750" marR="0" lvl="0" indent="-28575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buChar char="n"/>
                        <a:tabLst/>
                        <a:defRPr/>
                      </a:pPr>
                      <a:r>
                        <a:rPr lang="zh-CN" altLang="en-US" sz="14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提供设计理论依据</a:t>
                      </a:r>
                      <a:endParaRPr lang="en-US" altLang="zh-CN" sz="14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marL="285750" marR="0" lvl="0" indent="-28575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buChar char="n"/>
                        <a:tabLst/>
                        <a:defRPr/>
                      </a:pPr>
                      <a:r>
                        <a:rPr lang="zh-CN" altLang="en-US" sz="14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计算</a:t>
                      </a:r>
                      <a:r>
                        <a:rPr lang="zh-CN" altLang="en-US" sz="1400" b="1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能力边界，安全运行</a:t>
                      </a:r>
                      <a:r>
                        <a:rPr lang="zh-CN" altLang="en-US" sz="14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边界</a:t>
                      </a:r>
                      <a:endParaRPr lang="en-US" altLang="zh-CN" sz="14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marL="285750" marR="0" lvl="0" indent="-28575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buChar char="n"/>
                        <a:tabLst/>
                        <a:defRPr/>
                      </a:pPr>
                      <a:r>
                        <a:rPr lang="zh-CN" altLang="en-US" sz="1400" b="1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自研代码</a:t>
                      </a:r>
                      <a:r>
                        <a:rPr lang="zh-CN" altLang="en-US" sz="14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最小功能模块验证</a:t>
                      </a:r>
                      <a:endParaRPr lang="en-US" altLang="zh-CN" sz="14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marL="285750" marR="0" lvl="0" indent="-28575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buChar char="n"/>
                        <a:tabLst/>
                        <a:defRPr/>
                      </a:pPr>
                      <a:r>
                        <a:rPr lang="zh-CN" altLang="en-US" sz="14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自研变流器系统级算法测试</a:t>
                      </a:r>
                      <a:endParaRPr lang="en-US" altLang="zh-CN" sz="14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marL="285750" marR="0" lvl="0" indent="-28575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buChar char="n"/>
                        <a:tabLst/>
                        <a:defRPr/>
                      </a:pPr>
                      <a:endParaRPr lang="zh-CN" altLang="zh-CN" sz="14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4625" marR="0" lvl="0" indent="-174625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buChar char="n"/>
                        <a:tabLst/>
                      </a:pPr>
                      <a:r>
                        <a:rPr kumimoji="0" lang="zh-CN" altLang="en-US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itchFamily="34" charset="0"/>
                        </a:rPr>
                        <a:t>项目总预算金额：</a:t>
                      </a:r>
                      <a:r>
                        <a:rPr kumimoji="0" lang="en-US" altLang="zh-CN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itchFamily="34" charset="0"/>
                        </a:rPr>
                        <a:t>0</a:t>
                      </a:r>
                      <a:r>
                        <a:rPr kumimoji="0" lang="zh-CN" altLang="en-US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itchFamily="34" charset="0"/>
                        </a:rPr>
                        <a:t>万元</a:t>
                      </a:r>
                      <a:endParaRPr kumimoji="0" lang="en-US" altLang="zh-CN" sz="1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itchFamily="34" charset="0"/>
                      </a:endParaRPr>
                    </a:p>
                    <a:p>
                      <a:pPr marL="174625" marR="0" lvl="0" indent="-174625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buChar char="n"/>
                        <a:tabLst/>
                      </a:pPr>
                      <a:r>
                        <a:rPr kumimoji="0" lang="zh-CN" altLang="en-US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itchFamily="34" charset="0"/>
                        </a:rPr>
                        <a:t>对外合作方</a:t>
                      </a:r>
                      <a:r>
                        <a:rPr kumimoji="0" lang="en-US" altLang="zh-CN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itchFamily="34" charset="0"/>
                        </a:rPr>
                        <a:t>/</a:t>
                      </a:r>
                      <a:r>
                        <a:rPr kumimoji="0" lang="zh-CN" altLang="en-US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itchFamily="34" charset="0"/>
                        </a:rPr>
                        <a:t>外包方（如有）</a:t>
                      </a:r>
                      <a:endParaRPr kumimoji="0" lang="en-US" altLang="zh-CN" sz="1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itchFamily="34" charset="0"/>
                      </a:endParaRPr>
                    </a:p>
                    <a:p>
                      <a:pPr marL="174625" marR="0" lvl="0" indent="-174625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buChar char="n"/>
                        <a:tabLst/>
                      </a:pPr>
                      <a:r>
                        <a:rPr kumimoji="0" lang="zh-CN" altLang="en-US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itchFamily="34" charset="0"/>
                        </a:rPr>
                        <a:t>合作</a:t>
                      </a:r>
                      <a:r>
                        <a:rPr kumimoji="0" lang="en-US" altLang="zh-CN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itchFamily="34" charset="0"/>
                        </a:rPr>
                        <a:t>/</a:t>
                      </a:r>
                      <a:r>
                        <a:rPr kumimoji="0" lang="zh-CN" altLang="en-US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itchFamily="34" charset="0"/>
                        </a:rPr>
                        <a:t>外包费（如有）</a:t>
                      </a:r>
                      <a:endParaRPr kumimoji="0" lang="en-US" altLang="zh-CN" sz="1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itchFamily="34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itchFamily="34" charset="0"/>
                        </a:rPr>
                        <a:t>  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流程图: 过程 2"/>
          <p:cNvSpPr/>
          <p:nvPr/>
        </p:nvSpPr>
        <p:spPr>
          <a:xfrm>
            <a:off x="3560316" y="2148401"/>
            <a:ext cx="225631" cy="213756"/>
          </a:xfrm>
          <a:prstGeom prst="flowChartProcess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流程图: 过程 17"/>
          <p:cNvSpPr/>
          <p:nvPr/>
        </p:nvSpPr>
        <p:spPr>
          <a:xfrm>
            <a:off x="3560316" y="2469034"/>
            <a:ext cx="225631" cy="213756"/>
          </a:xfrm>
          <a:prstGeom prst="flowChartProcess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流程图: 过程 18"/>
          <p:cNvSpPr/>
          <p:nvPr/>
        </p:nvSpPr>
        <p:spPr>
          <a:xfrm>
            <a:off x="3560316" y="2801543"/>
            <a:ext cx="225631" cy="213756"/>
          </a:xfrm>
          <a:prstGeom prst="flowChartProcess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流程图: 过程 19"/>
          <p:cNvSpPr/>
          <p:nvPr/>
        </p:nvSpPr>
        <p:spPr>
          <a:xfrm>
            <a:off x="3560316" y="3134052"/>
            <a:ext cx="225631" cy="213756"/>
          </a:xfrm>
          <a:prstGeom prst="flowChartProcess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流程图: 过程 21"/>
          <p:cNvSpPr/>
          <p:nvPr/>
        </p:nvSpPr>
        <p:spPr>
          <a:xfrm>
            <a:off x="3560316" y="3454686"/>
            <a:ext cx="225631" cy="213756"/>
          </a:xfrm>
          <a:prstGeom prst="flowChartProcess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135974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72411" y="584718"/>
            <a:ext cx="89194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200">
                <a:solidFill>
                  <a:srgbClr val="0093CA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项目目标</a:t>
            </a:r>
            <a:endParaRPr lang="en-US" altLang="zh-CN" dirty="0"/>
          </a:p>
        </p:txBody>
      </p:sp>
      <p:graphicFrame>
        <p:nvGraphicFramePr>
          <p:cNvPr id="6" name="图示 5"/>
          <p:cNvGraphicFramePr/>
          <p:nvPr>
            <p:extLst>
              <p:ext uri="{D42A27DB-BD31-4B8C-83A1-F6EECF244321}">
                <p14:modId xmlns:p14="http://schemas.microsoft.com/office/powerpoint/2010/main" val="235708267"/>
              </p:ext>
            </p:extLst>
          </p:nvPr>
        </p:nvGraphicFramePr>
        <p:xfrm>
          <a:off x="1370543" y="1019694"/>
          <a:ext cx="9191057" cy="55907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文本框 2"/>
          <p:cNvSpPr txBox="1"/>
          <p:nvPr/>
        </p:nvSpPr>
        <p:spPr>
          <a:xfrm>
            <a:off x="4406900" y="1184318"/>
            <a:ext cx="3390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发电机数字化设计优化工具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356334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72411" y="584718"/>
            <a:ext cx="89194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0093C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项目范围</a:t>
            </a:r>
            <a:endParaRPr lang="en-US" altLang="zh-CN" sz="3200" dirty="0">
              <a:solidFill>
                <a:srgbClr val="0093C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BC759DA4-78D6-46B6-8A33-2BAC4D9504E4}"/>
              </a:ext>
            </a:extLst>
          </p:cNvPr>
          <p:cNvSpPr txBox="1"/>
          <p:nvPr/>
        </p:nvSpPr>
        <p:spPr>
          <a:xfrm>
            <a:off x="2983436" y="3266688"/>
            <a:ext cx="1906147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200" dirty="0" smtClean="0"/>
              <a:t>电气部件数字化选型</a:t>
            </a:r>
            <a:endParaRPr lang="en-US" altLang="zh-CN" sz="1200" dirty="0" smtClean="0"/>
          </a:p>
          <a:p>
            <a:r>
              <a:rPr lang="zh-CN" altLang="en-US" sz="1200" dirty="0" smtClean="0"/>
              <a:t>发电机参数优化增</a:t>
            </a:r>
            <a:r>
              <a:rPr lang="zh-CN" altLang="en-US" sz="1200" dirty="0"/>
              <a:t>效</a:t>
            </a:r>
          </a:p>
        </p:txBody>
      </p:sp>
      <p:sp>
        <p:nvSpPr>
          <p:cNvPr id="29" name="箭头: 下 28">
            <a:extLst>
              <a:ext uri="{FF2B5EF4-FFF2-40B4-BE49-F238E27FC236}">
                <a16:creationId xmlns:a16="http://schemas.microsoft.com/office/drawing/2014/main" id="{7AD8EE7D-C403-431A-88BE-01F8D3A975F1}"/>
              </a:ext>
            </a:extLst>
          </p:cNvPr>
          <p:cNvSpPr/>
          <p:nvPr/>
        </p:nvSpPr>
        <p:spPr>
          <a:xfrm rot="10800000">
            <a:off x="3576578" y="2696963"/>
            <a:ext cx="261914" cy="45123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1C77957F-B54B-4402-841F-93C31BBC641C}"/>
              </a:ext>
            </a:extLst>
          </p:cNvPr>
          <p:cNvSpPr txBox="1"/>
          <p:nvPr/>
        </p:nvSpPr>
        <p:spPr>
          <a:xfrm>
            <a:off x="909693" y="3272244"/>
            <a:ext cx="1906147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200" dirty="0" smtClean="0"/>
              <a:t>数据库参数快速查询与设计指导</a:t>
            </a:r>
            <a:endParaRPr lang="en-US" altLang="zh-CN" sz="1200" dirty="0" smtClean="0"/>
          </a:p>
          <a:p>
            <a:r>
              <a:rPr lang="zh-CN" altLang="en-US" sz="1200" dirty="0" smtClean="0"/>
              <a:t>发电机方案快速设计</a:t>
            </a:r>
            <a:endParaRPr lang="zh-CN" altLang="en-US" sz="1200" dirty="0"/>
          </a:p>
        </p:txBody>
      </p:sp>
      <p:sp>
        <p:nvSpPr>
          <p:cNvPr id="33" name="箭头: 下 32">
            <a:extLst>
              <a:ext uri="{FF2B5EF4-FFF2-40B4-BE49-F238E27FC236}">
                <a16:creationId xmlns:a16="http://schemas.microsoft.com/office/drawing/2014/main" id="{994F3077-7B32-4C9A-8BC3-55DBDDCB56EF}"/>
              </a:ext>
            </a:extLst>
          </p:cNvPr>
          <p:cNvSpPr/>
          <p:nvPr/>
        </p:nvSpPr>
        <p:spPr>
          <a:xfrm rot="10800000">
            <a:off x="1660637" y="2834054"/>
            <a:ext cx="261914" cy="45123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3995DF00-C991-4E20-8078-499A57062FB8}"/>
              </a:ext>
            </a:extLst>
          </p:cNvPr>
          <p:cNvSpPr txBox="1"/>
          <p:nvPr/>
        </p:nvSpPr>
        <p:spPr>
          <a:xfrm>
            <a:off x="6490375" y="3133745"/>
            <a:ext cx="2200330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200" dirty="0" smtClean="0"/>
              <a:t>参数动态调节，辅助测试</a:t>
            </a:r>
            <a:endParaRPr lang="en-US" altLang="zh-CN" sz="1200" dirty="0" smtClean="0"/>
          </a:p>
          <a:p>
            <a:r>
              <a:rPr lang="zh-CN" altLang="en-US" sz="1200" dirty="0" smtClean="0"/>
              <a:t>数字化模型修正</a:t>
            </a:r>
            <a:endParaRPr lang="zh-CN" altLang="en-US" sz="1200" dirty="0"/>
          </a:p>
        </p:txBody>
      </p:sp>
      <p:sp>
        <p:nvSpPr>
          <p:cNvPr id="35" name="箭头: 下 29">
            <a:extLst>
              <a:ext uri="{FF2B5EF4-FFF2-40B4-BE49-F238E27FC236}">
                <a16:creationId xmlns:a16="http://schemas.microsoft.com/office/drawing/2014/main" id="{C99E77B0-B7B9-4CF7-8F90-F7BA3FE20A01}"/>
              </a:ext>
            </a:extLst>
          </p:cNvPr>
          <p:cNvSpPr/>
          <p:nvPr/>
        </p:nvSpPr>
        <p:spPr>
          <a:xfrm rot="10800000">
            <a:off x="7320803" y="2673196"/>
            <a:ext cx="261914" cy="45123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梯形 37"/>
          <p:cNvSpPr/>
          <p:nvPr/>
        </p:nvSpPr>
        <p:spPr>
          <a:xfrm rot="5400000">
            <a:off x="1712852" y="1561968"/>
            <a:ext cx="667675" cy="1860379"/>
          </a:xfrm>
          <a:prstGeom prst="trapezoid">
            <a:avLst>
              <a:gd name="adj" fmla="val 19353"/>
            </a:avLst>
          </a:prstGeom>
          <a:solidFill>
            <a:srgbClr val="0093CA"/>
          </a:solidFill>
          <a:ln>
            <a:solidFill>
              <a:schemeClr val="accent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zh-CN" altLang="en-US" sz="12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1432832" y="2325417"/>
            <a:ext cx="5950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600" b="1" dirty="0" smtClean="0">
                <a:solidFill>
                  <a:schemeClr val="bg1"/>
                </a:solidFill>
                <a:cs typeface="+mn-ea"/>
                <a:sym typeface="+mn-lt"/>
              </a:rPr>
              <a:t>概念</a:t>
            </a:r>
            <a:endParaRPr lang="en-US" altLang="zh-CN" sz="1600" b="1" dirty="0" smtClean="0">
              <a:solidFill>
                <a:schemeClr val="bg1"/>
              </a:solidFill>
              <a:cs typeface="+mn-ea"/>
              <a:sym typeface="+mn-lt"/>
            </a:endParaRPr>
          </a:p>
        </p:txBody>
      </p:sp>
      <p:grpSp>
        <p:nvGrpSpPr>
          <p:cNvPr id="40" name="组合 39"/>
          <p:cNvGrpSpPr/>
          <p:nvPr/>
        </p:nvGrpSpPr>
        <p:grpSpPr>
          <a:xfrm>
            <a:off x="5911512" y="1744246"/>
            <a:ext cx="787395" cy="546319"/>
            <a:chOff x="1839108" y="1451086"/>
            <a:chExt cx="620471" cy="571567"/>
          </a:xfrm>
        </p:grpSpPr>
        <p:sp>
          <p:nvSpPr>
            <p:cNvPr id="51" name="流程图: 合并 50"/>
            <p:cNvSpPr/>
            <p:nvPr/>
          </p:nvSpPr>
          <p:spPr>
            <a:xfrm>
              <a:off x="2004712" y="1733441"/>
              <a:ext cx="289249" cy="289212"/>
            </a:xfrm>
            <a:prstGeom prst="flowChartMerge">
              <a:avLst/>
            </a:prstGeom>
            <a:solidFill>
              <a:srgbClr val="548235"/>
            </a:solidFill>
          </p:spPr>
          <p:txBody>
            <a:bodyPr wrap="square" rtlCol="0" anchor="ctr">
              <a:noAutofit/>
            </a:bodyPr>
            <a:lstStyle/>
            <a:p>
              <a:pPr algn="ctr"/>
              <a:endParaRPr lang="zh-CN" altLang="en-US" sz="16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1839108" y="1451086"/>
              <a:ext cx="620471" cy="27370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1100" b="1" dirty="0" smtClean="0">
                  <a:cs typeface="+mn-ea"/>
                  <a:sym typeface="+mn-lt"/>
                </a:rPr>
                <a:t> </a:t>
              </a:r>
              <a:r>
                <a:rPr lang="zh-CN" altLang="en-US" sz="1100" b="1" dirty="0" smtClean="0">
                  <a:cs typeface="+mn-ea"/>
                  <a:sym typeface="+mn-lt"/>
                </a:rPr>
                <a:t>车间生产</a:t>
              </a:r>
              <a:endParaRPr lang="zh-CN" altLang="en-US" sz="1100" b="1" dirty="0">
                <a:cs typeface="+mn-ea"/>
                <a:sym typeface="+mn-lt"/>
              </a:endParaRPr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7920856" y="1767523"/>
            <a:ext cx="889987" cy="552855"/>
            <a:chOff x="1057475" y="1433882"/>
            <a:chExt cx="701315" cy="578405"/>
          </a:xfrm>
        </p:grpSpPr>
        <p:sp>
          <p:nvSpPr>
            <p:cNvPr id="49" name="流程图: 合并 48"/>
            <p:cNvSpPr/>
            <p:nvPr/>
          </p:nvSpPr>
          <p:spPr>
            <a:xfrm>
              <a:off x="1263510" y="1723073"/>
              <a:ext cx="289249" cy="289214"/>
            </a:xfrm>
            <a:prstGeom prst="flowChartMerge">
              <a:avLst/>
            </a:prstGeom>
            <a:solidFill>
              <a:srgbClr val="548235"/>
            </a:solidFill>
          </p:spPr>
          <p:txBody>
            <a:bodyPr wrap="square" rtlCol="0" anchor="ctr">
              <a:noAutofit/>
            </a:bodyPr>
            <a:lstStyle/>
            <a:p>
              <a:pPr algn="ctr"/>
              <a:endParaRPr lang="zh-CN" altLang="en-US" sz="16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057475" y="1433882"/>
              <a:ext cx="701315" cy="27370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1100" b="1" dirty="0" smtClean="0">
                  <a:cs typeface="+mn-ea"/>
                  <a:sym typeface="+mn-lt"/>
                </a:rPr>
                <a:t>小批量安装</a:t>
              </a:r>
              <a:endParaRPr lang="zh-CN" altLang="en-US" sz="1100" b="1" dirty="0">
                <a:cs typeface="+mn-ea"/>
                <a:sym typeface="+mn-lt"/>
              </a:endParaRPr>
            </a:p>
          </p:txBody>
        </p:sp>
      </p:grpSp>
      <p:sp>
        <p:nvSpPr>
          <p:cNvPr id="43" name="矩形 42"/>
          <p:cNvSpPr/>
          <p:nvPr/>
        </p:nvSpPr>
        <p:spPr>
          <a:xfrm>
            <a:off x="4108879" y="2366016"/>
            <a:ext cx="4368719" cy="252283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 anchor="ctr">
            <a:noAutofit/>
          </a:bodyPr>
          <a:lstStyle/>
          <a:p>
            <a:endParaRPr lang="zh-CN" altLang="en-US" sz="12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5230254" y="2318419"/>
            <a:ext cx="252024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600" b="1" dirty="0" smtClean="0">
                <a:solidFill>
                  <a:schemeClr val="bg1"/>
                </a:solidFill>
                <a:cs typeface="+mn-ea"/>
                <a:sym typeface="+mn-lt"/>
              </a:rPr>
              <a:t>开发                           验证</a:t>
            </a:r>
            <a:endParaRPr lang="zh-CN" altLang="en-US" sz="16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8483092" y="2369293"/>
            <a:ext cx="2030765" cy="245729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 anchor="ctr">
            <a:noAutofit/>
          </a:bodyPr>
          <a:lstStyle/>
          <a:p>
            <a:endParaRPr lang="zh-CN" altLang="en-US" sz="12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8936175" y="2320378"/>
            <a:ext cx="10054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600" b="1" dirty="0" smtClean="0">
                <a:solidFill>
                  <a:schemeClr val="bg1"/>
                </a:solidFill>
                <a:cs typeface="+mn-ea"/>
                <a:sym typeface="+mn-lt"/>
              </a:rPr>
              <a:t>生命周期</a:t>
            </a:r>
            <a:endParaRPr lang="en-US" altLang="zh-CN" sz="1600" b="1" dirty="0" smtClean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47" name="流程图: 合并 46"/>
          <p:cNvSpPr/>
          <p:nvPr/>
        </p:nvSpPr>
        <p:spPr>
          <a:xfrm>
            <a:off x="6841604" y="2024306"/>
            <a:ext cx="367065" cy="276437"/>
          </a:xfrm>
          <a:prstGeom prst="flowChartMerge">
            <a:avLst/>
          </a:prstGeom>
          <a:solidFill>
            <a:srgbClr val="548235"/>
          </a:solidFill>
        </p:spPr>
        <p:txBody>
          <a:bodyPr wrap="square" rtlCol="0" anchor="ctr">
            <a:noAutofit/>
          </a:bodyPr>
          <a:lstStyle/>
          <a:p>
            <a:pPr algn="ctr"/>
            <a:endParaRPr lang="zh-CN" altLang="en-US" sz="1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6490375" y="1754424"/>
            <a:ext cx="106952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100" b="1" dirty="0" smtClean="0">
                <a:cs typeface="+mn-ea"/>
                <a:sym typeface="+mn-lt"/>
              </a:rPr>
              <a:t> </a:t>
            </a:r>
            <a:r>
              <a:rPr lang="zh-CN" altLang="en-US" sz="1100" b="1" dirty="0" smtClean="0">
                <a:cs typeface="+mn-ea"/>
                <a:sym typeface="+mn-lt"/>
              </a:rPr>
              <a:t>样机安装</a:t>
            </a:r>
            <a:endParaRPr lang="zh-CN" altLang="en-US" sz="1100" b="1" dirty="0">
              <a:cs typeface="+mn-ea"/>
              <a:sym typeface="+mn-lt"/>
            </a:endParaRPr>
          </a:p>
        </p:txBody>
      </p:sp>
      <p:sp>
        <p:nvSpPr>
          <p:cNvPr id="57" name="梯形 56"/>
          <p:cNvSpPr/>
          <p:nvPr/>
        </p:nvSpPr>
        <p:spPr>
          <a:xfrm rot="5400000">
            <a:off x="3344566" y="1929436"/>
            <a:ext cx="403183" cy="1125442"/>
          </a:xfrm>
          <a:prstGeom prst="trapezoid">
            <a:avLst>
              <a:gd name="adj" fmla="val 19353"/>
            </a:avLst>
          </a:prstGeom>
          <a:solidFill>
            <a:srgbClr val="0093CA"/>
          </a:solidFill>
          <a:ln>
            <a:solidFill>
              <a:schemeClr val="accent1"/>
            </a:solidFill>
          </a:ln>
        </p:spPr>
        <p:txBody>
          <a:bodyPr wrap="square" rtlCol="0" anchor="ctr">
            <a:noAutofit/>
          </a:bodyPr>
          <a:lstStyle/>
          <a:p>
            <a:pPr algn="ctr"/>
            <a:endParaRPr lang="zh-CN" altLang="en-US" sz="12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3417300" y="2333940"/>
            <a:ext cx="5950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600" b="1" dirty="0" smtClean="0">
                <a:solidFill>
                  <a:schemeClr val="bg1"/>
                </a:solidFill>
                <a:cs typeface="+mn-ea"/>
                <a:sym typeface="+mn-lt"/>
              </a:rPr>
              <a:t>计划</a:t>
            </a:r>
            <a:endParaRPr lang="en-US" altLang="zh-CN" sz="1600" b="1" dirty="0" smtClean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442384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72772" y="584718"/>
            <a:ext cx="89194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0093C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需求分析</a:t>
            </a:r>
            <a:endParaRPr lang="en-US" altLang="zh-CN" sz="3200" dirty="0">
              <a:solidFill>
                <a:srgbClr val="0093C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2" name="表格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6128593"/>
              </p:ext>
            </p:extLst>
          </p:nvPr>
        </p:nvGraphicFramePr>
        <p:xfrm>
          <a:off x="723872" y="2168799"/>
          <a:ext cx="10744255" cy="2714100"/>
        </p:xfrm>
        <a:graphic>
          <a:graphicData uri="http://schemas.openxmlformats.org/drawingml/2006/table">
            <a:tbl>
              <a:tblPr/>
              <a:tblGrid>
                <a:gridCol w="8756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818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3484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7519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58509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0" i="1" u="none" strike="noStrike" kern="1200" dirty="0">
                          <a:solidFill>
                            <a:schemeClr val="accent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编号</a:t>
                      </a:r>
                    </a:p>
                  </a:txBody>
                  <a:tcPr marL="6918" marR="6918" marT="69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0" i="1" u="none" strike="noStrike" kern="1200" dirty="0">
                          <a:solidFill>
                            <a:schemeClr val="accent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客户需求</a:t>
                      </a:r>
                      <a:r>
                        <a:rPr lang="en-US" altLang="zh-CN" sz="1400" b="0" i="1" u="none" strike="noStrike" kern="1200" dirty="0">
                          <a:solidFill>
                            <a:schemeClr val="accent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&amp;</a:t>
                      </a:r>
                      <a:r>
                        <a:rPr lang="zh-CN" altLang="en-US" sz="1400" b="0" i="1" u="none" strike="noStrike" kern="1200" dirty="0">
                          <a:solidFill>
                            <a:schemeClr val="accent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痛点</a:t>
                      </a:r>
                    </a:p>
                  </a:txBody>
                  <a:tcPr marL="6918" marR="6918" marT="69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0" i="1" u="none" strike="noStrike" kern="1200" dirty="0">
                          <a:solidFill>
                            <a:schemeClr val="accent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需求提出人</a:t>
                      </a:r>
                    </a:p>
                  </a:txBody>
                  <a:tcPr marL="6918" marR="6918" marT="69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0" i="1" u="none" strike="noStrike" kern="1200" dirty="0">
                          <a:solidFill>
                            <a:schemeClr val="accent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项目开发需求</a:t>
                      </a:r>
                    </a:p>
                  </a:txBody>
                  <a:tcPr marL="6918" marR="6918" marT="69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0" i="1" u="none" strike="noStrike" kern="1200" dirty="0">
                          <a:solidFill>
                            <a:schemeClr val="accent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案例：</a:t>
                      </a:r>
                      <a:r>
                        <a:rPr lang="en-US" altLang="zh-CN" sz="1400" b="0" i="1" u="none" strike="noStrike" kern="1200" dirty="0">
                          <a:solidFill>
                            <a:schemeClr val="accent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</a:t>
                      </a:r>
                    </a:p>
                  </a:txBody>
                  <a:tcPr marL="6918" marR="6918" marT="69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b="0" i="1" u="none" strike="noStrike" kern="1200" dirty="0">
                          <a:solidFill>
                            <a:schemeClr val="accent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　</a:t>
                      </a:r>
                      <a:r>
                        <a:rPr lang="zh-CN" altLang="en-US" sz="1400" b="0" i="1" u="none" strike="noStrike" kern="1200" dirty="0" smtClean="0">
                          <a:solidFill>
                            <a:schemeClr val="accent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直驱发电机方案初始设计时，变量繁多，建模计算和方案筛选复杂</a:t>
                      </a:r>
                      <a:r>
                        <a:rPr lang="zh-CN" altLang="en-US" sz="1400" b="0" i="1" u="none" strike="noStrike" kern="1200" dirty="0">
                          <a:solidFill>
                            <a:schemeClr val="accent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且耗时。</a:t>
                      </a:r>
                    </a:p>
                  </a:txBody>
                  <a:tcPr marL="6918" marR="6918" marT="69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0" i="1" u="none" strike="noStrike" kern="1200" dirty="0" smtClean="0">
                          <a:solidFill>
                            <a:schemeClr val="accent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发电机</a:t>
                      </a:r>
                      <a:endParaRPr lang="en-US" altLang="zh-CN" sz="1400" b="0" i="1" u="none" strike="noStrike" kern="1200" dirty="0">
                        <a:solidFill>
                          <a:schemeClr val="accent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algn="ctr" fontAlgn="ctr"/>
                      <a:r>
                        <a:rPr lang="zh-CN" altLang="en-US" sz="1400" b="0" i="1" u="none" strike="noStrike" kern="1200" dirty="0">
                          <a:solidFill>
                            <a:schemeClr val="accent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工程师　</a:t>
                      </a:r>
                    </a:p>
                  </a:txBody>
                  <a:tcPr marL="6918" marR="6918" marT="69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0" i="1" u="none" strike="noStrike" kern="1200" dirty="0" smtClean="0">
                          <a:solidFill>
                            <a:schemeClr val="accent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搭建直驱平台的概念方案快速筛选程序平台</a:t>
                      </a:r>
                    </a:p>
                  </a:txBody>
                  <a:tcPr marL="6918" marR="6918" marT="69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0" i="1" u="none" strike="noStrike" kern="1200" dirty="0">
                          <a:solidFill>
                            <a:schemeClr val="accent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案例：</a:t>
                      </a:r>
                      <a:r>
                        <a:rPr lang="en-US" altLang="zh-CN" sz="1400" b="0" i="1" u="none" strike="noStrike" kern="1200" dirty="0">
                          <a:solidFill>
                            <a:schemeClr val="accent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</a:t>
                      </a:r>
                    </a:p>
                  </a:txBody>
                  <a:tcPr marL="6918" marR="6918" marT="69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b="0" i="1" u="none" strike="noStrike" kern="1200" dirty="0" smtClean="0">
                          <a:solidFill>
                            <a:schemeClr val="accent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端环电缆选型无明确标准，无法进行平台化升容评估</a:t>
                      </a:r>
                      <a:endParaRPr lang="zh-CN" altLang="en-US" sz="1400" b="0" i="1" u="none" strike="noStrike" kern="1200" dirty="0">
                        <a:solidFill>
                          <a:schemeClr val="accent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918" marR="6918" marT="69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0" i="1" u="none" strike="noStrike" kern="1200" dirty="0" smtClean="0">
                          <a:solidFill>
                            <a:schemeClr val="accent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发电机</a:t>
                      </a:r>
                      <a:endParaRPr lang="en-US" altLang="zh-CN" sz="1400" b="0" i="1" u="none" strike="noStrike" kern="1200" dirty="0">
                        <a:solidFill>
                          <a:schemeClr val="accent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algn="ctr" fontAlgn="ctr"/>
                      <a:r>
                        <a:rPr lang="zh-CN" altLang="en-US" sz="1400" b="0" i="1" u="none" strike="noStrike" kern="1200" dirty="0">
                          <a:solidFill>
                            <a:schemeClr val="accent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工程师　</a:t>
                      </a:r>
                    </a:p>
                  </a:txBody>
                  <a:tcPr marL="6918" marR="6918" marT="69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0" i="1" u="none" strike="noStrike" kern="1200" dirty="0" smtClean="0">
                          <a:solidFill>
                            <a:schemeClr val="accent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针对不同机型，自动进行电缆、端环尺寸设计选型</a:t>
                      </a:r>
                    </a:p>
                  </a:txBody>
                  <a:tcPr marL="6918" marR="6918" marT="69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57047946"/>
                  </a:ext>
                </a:extLst>
              </a:tr>
              <a:tr h="1175591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0" i="1" u="none" strike="noStrike" kern="1200" dirty="0" smtClean="0">
                          <a:solidFill>
                            <a:schemeClr val="accent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案例：</a:t>
                      </a:r>
                      <a:r>
                        <a:rPr lang="en-US" altLang="zh-CN" sz="1400" b="0" i="1" u="none" strike="noStrike" kern="1200" dirty="0" smtClean="0">
                          <a:solidFill>
                            <a:schemeClr val="accent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3</a:t>
                      </a:r>
                    </a:p>
                    <a:p>
                      <a:pPr algn="ctr" fontAlgn="ctr"/>
                      <a:endParaRPr lang="en-US" altLang="zh-CN" sz="1400" b="0" i="1" u="none" strike="noStrike" kern="1200" dirty="0">
                        <a:solidFill>
                          <a:schemeClr val="accent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918" marR="6918" marT="69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b="0" i="1" u="none" strike="noStrike" kern="1200" dirty="0" smtClean="0">
                          <a:solidFill>
                            <a:schemeClr val="accent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发电机参数随工况发生变化，变流器需要人工多点调试确定参数</a:t>
                      </a:r>
                      <a:endParaRPr lang="zh-CN" altLang="en-US" sz="1400" b="0" i="1" u="none" strike="noStrike" kern="1200" dirty="0">
                        <a:solidFill>
                          <a:schemeClr val="accent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918" marR="6918" marT="69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0" i="1" u="none" strike="noStrike" kern="1200" dirty="0" smtClean="0">
                          <a:solidFill>
                            <a:schemeClr val="accent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变流器、发电机工程师</a:t>
                      </a:r>
                      <a:endParaRPr lang="zh-CN" altLang="en-US" sz="1400" b="0" i="1" u="none" strike="noStrike" kern="1200" dirty="0">
                        <a:solidFill>
                          <a:schemeClr val="accent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918" marR="6918" marT="69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0" i="1" u="none" strike="noStrike" kern="1200" dirty="0" smtClean="0">
                          <a:solidFill>
                            <a:schemeClr val="accent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拟合发电机电气参数的变化规律，传递给变流器进行控制参数动态调节</a:t>
                      </a:r>
                    </a:p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400" b="0" i="1" u="none" strike="noStrike" kern="1200" dirty="0">
                        <a:solidFill>
                          <a:schemeClr val="accent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918" marR="6918" marT="69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715611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72411" y="584718"/>
            <a:ext cx="93164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0093C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项目方案</a:t>
            </a:r>
            <a:r>
              <a:rPr lang="en-US" altLang="zh-CN" sz="2400" dirty="0">
                <a:solidFill>
                  <a:srgbClr val="0093C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400" dirty="0">
                <a:solidFill>
                  <a:srgbClr val="0093C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数字化辅助设计</a:t>
            </a:r>
          </a:p>
          <a:p>
            <a:r>
              <a:rPr lang="zh-CN" altLang="en-US" sz="2400" dirty="0">
                <a:solidFill>
                  <a:srgbClr val="0093C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2400" dirty="0">
              <a:solidFill>
                <a:srgbClr val="0093C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0A3DC1C-E227-4F28-9F60-77422AE63E5C}"/>
              </a:ext>
            </a:extLst>
          </p:cNvPr>
          <p:cNvSpPr/>
          <p:nvPr/>
        </p:nvSpPr>
        <p:spPr>
          <a:xfrm>
            <a:off x="619451" y="1550245"/>
            <a:ext cx="11501416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zh-CN" altLang="en-US" sz="2000" b="1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发电机</a:t>
            </a:r>
            <a:r>
              <a:rPr lang="zh-CN" altLang="en-US" sz="20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数字化设计优化工具</a:t>
            </a:r>
          </a:p>
          <a:p>
            <a:pPr algn="ctr">
              <a:lnSpc>
                <a:spcPct val="150000"/>
              </a:lnSpc>
              <a:defRPr/>
            </a:pPr>
            <a:endParaRPr lang="en-US" altLang="zh-CN" sz="2000" b="1" kern="100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0">
              <a:lnSpc>
                <a:spcPct val="150000"/>
              </a:lnSpc>
              <a:defRPr/>
            </a:pPr>
            <a:r>
              <a:rPr lang="zh-CN" altLang="en-US" sz="2000" b="1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技术</a:t>
            </a:r>
            <a:r>
              <a:rPr lang="zh-CN" altLang="en-US" sz="20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路线：</a:t>
            </a:r>
            <a:endParaRPr lang="en-US" altLang="zh-CN" sz="2000" b="1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0">
              <a:lnSpc>
                <a:spcPct val="150000"/>
              </a:lnSpc>
              <a:defRPr/>
            </a:pPr>
            <a:r>
              <a:rPr lang="zh-CN" altLang="en-US" sz="20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自主开发</a:t>
            </a:r>
            <a:r>
              <a:rPr lang="zh-CN" altLang="en-US" sz="20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，结合商业软件。</a:t>
            </a:r>
            <a:endParaRPr lang="en-US" altLang="zh-CN" sz="2000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0">
              <a:lnSpc>
                <a:spcPct val="150000"/>
              </a:lnSpc>
              <a:defRPr/>
            </a:pPr>
            <a:r>
              <a:rPr lang="zh-CN" altLang="en-US" sz="2000" b="1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技术方案：</a:t>
            </a:r>
            <a:endParaRPr lang="en-US" altLang="zh-CN" sz="2000" b="1" kern="100" dirty="0" smtClean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/>
            <a:r>
              <a:rPr lang="zh-CN" altLang="zh-CN" sz="20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梳理</a:t>
            </a:r>
            <a:r>
              <a:rPr lang="zh-CN" altLang="en-US" sz="20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已有机型</a:t>
            </a:r>
            <a:r>
              <a:rPr lang="zh-CN" altLang="zh-CN" sz="20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的成本、重量模型</a:t>
            </a:r>
            <a:r>
              <a:rPr lang="zh-CN" altLang="en-US" sz="20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lang="zh-CN" altLang="zh-CN" sz="20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开发发电机电磁解析计算、损耗计算模块</a:t>
            </a:r>
            <a:r>
              <a:rPr lang="zh-CN" altLang="en-US" sz="20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lang="zh-CN" altLang="zh-CN" sz="20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发电量及经济性评估模块</a:t>
            </a:r>
            <a:r>
              <a:rPr lang="zh-CN" altLang="en-US" sz="20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，优化设计模块，形成具备</a:t>
            </a:r>
            <a:r>
              <a:rPr lang="zh-CN" altLang="zh-CN" sz="20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交互界面</a:t>
            </a:r>
            <a:r>
              <a:rPr lang="zh-CN" altLang="en-US" sz="20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的可视化计算设计</a:t>
            </a:r>
            <a:r>
              <a:rPr lang="zh-CN" altLang="zh-CN" sz="20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程序</a:t>
            </a:r>
            <a:r>
              <a:rPr lang="zh-CN" altLang="en-US" sz="20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；梳理已有发电机电气设计选型与标准规定，搭建标准化数据库，建立自动选型算法，形成标准化部件选型工具；分析发电机电气参数变化规律和数字化计算方法，生成控制参数自动调节工具；最终实现发电机数字化设计优化工具</a:t>
            </a:r>
          </a:p>
          <a:p>
            <a:pPr>
              <a:lnSpc>
                <a:spcPct val="150000"/>
              </a:lnSpc>
              <a:defRPr/>
            </a:pPr>
            <a:r>
              <a:rPr lang="zh-CN" altLang="en-US" sz="2000" b="1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行业内应用情况：</a:t>
            </a:r>
            <a:endParaRPr lang="en-US" altLang="zh-CN" sz="2000" b="1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0">
              <a:lnSpc>
                <a:spcPct val="150000"/>
              </a:lnSpc>
              <a:defRPr/>
            </a:pPr>
            <a:r>
              <a:rPr lang="zh-CN" altLang="en-US" sz="20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国内外厂家，如西门子、金风、远景等均开发使用了自研的发电机设计优化工具。</a:t>
            </a:r>
            <a:endParaRPr lang="en-US" altLang="zh-CN" sz="2000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defRPr/>
            </a:pPr>
            <a:endParaRPr lang="en-US" altLang="zh-CN" sz="2000" kern="1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91652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72411" y="584718"/>
            <a:ext cx="70640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项目经济效益分析</a:t>
            </a:r>
            <a:r>
              <a:rPr lang="en-US" altLang="zh-CN" sz="3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3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设计辅助</a:t>
            </a:r>
            <a:endParaRPr lang="en-US" altLang="zh-CN" sz="3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263765" y="1714438"/>
            <a:ext cx="6726721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lang="zh-CN" altLang="en-US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发电机数字化设计优化</a:t>
            </a:r>
            <a:r>
              <a:rPr lang="zh-CN" altLang="en-US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工具</a:t>
            </a:r>
            <a:endParaRPr lang="en-US" altLang="zh-CN" kern="100" dirty="0" smtClean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可极大的减小设计的周期，概念阶段计算时间可减小</a:t>
            </a:r>
            <a:r>
              <a:rPr lang="en-US" altLang="zh-CN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80%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多专业协同设计优化，提高设计准确度</a:t>
            </a:r>
            <a:endParaRPr lang="zh-CN" altLang="en-US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1410379" y="3746529"/>
            <a:ext cx="3921365" cy="2548614"/>
            <a:chOff x="2181125" y="3238529"/>
            <a:chExt cx="3921365" cy="2548614"/>
          </a:xfrm>
        </p:grpSpPr>
        <p:grpSp>
          <p:nvGrpSpPr>
            <p:cNvPr id="7" name="组合 6"/>
            <p:cNvGrpSpPr/>
            <p:nvPr/>
          </p:nvGrpSpPr>
          <p:grpSpPr>
            <a:xfrm>
              <a:off x="2181125" y="3238529"/>
              <a:ext cx="3921365" cy="2548614"/>
              <a:chOff x="7771801" y="4281905"/>
              <a:chExt cx="3921365" cy="2548614"/>
            </a:xfrm>
          </p:grpSpPr>
          <p:pic>
            <p:nvPicPr>
              <p:cNvPr id="8" name="图片 7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771801" y="4281905"/>
                <a:ext cx="3921365" cy="2236462"/>
              </a:xfrm>
              <a:prstGeom prst="rect">
                <a:avLst/>
              </a:prstGeom>
            </p:spPr>
          </p:pic>
          <p:sp>
            <p:nvSpPr>
              <p:cNvPr id="9" name="弧形 8"/>
              <p:cNvSpPr/>
              <p:nvPr/>
            </p:nvSpPr>
            <p:spPr>
              <a:xfrm>
                <a:off x="8982737" y="4900622"/>
                <a:ext cx="1626495" cy="1929897"/>
              </a:xfrm>
              <a:prstGeom prst="arc">
                <a:avLst/>
              </a:prstGeom>
              <a:ln w="85725">
                <a:solidFill>
                  <a:srgbClr val="00B050"/>
                </a:solidFill>
                <a:headEnd type="none"/>
                <a:tailEnd type="stealth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文本框 9"/>
              <p:cNvSpPr txBox="1"/>
              <p:nvPr/>
            </p:nvSpPr>
            <p:spPr>
              <a:xfrm>
                <a:off x="10409538" y="4546679"/>
                <a:ext cx="1052352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 b="1" dirty="0" smtClean="0">
                    <a:solidFill>
                      <a:srgbClr val="008000"/>
                    </a:solidFill>
                  </a:rPr>
                  <a:t>降低</a:t>
                </a:r>
                <a:r>
                  <a:rPr lang="en-US" altLang="zh-CN" sz="2000" b="1" dirty="0" smtClean="0">
                    <a:solidFill>
                      <a:srgbClr val="008000"/>
                    </a:solidFill>
                  </a:rPr>
                  <a:t>80%</a:t>
                </a:r>
                <a:endParaRPr lang="zh-CN" altLang="en-US" sz="2000" b="1" dirty="0">
                  <a:solidFill>
                    <a:srgbClr val="008000"/>
                  </a:solidFill>
                </a:endParaRPr>
              </a:p>
            </p:txBody>
          </p:sp>
        </p:grpSp>
        <p:sp>
          <p:nvSpPr>
            <p:cNvPr id="6" name="文本框 5"/>
            <p:cNvSpPr txBox="1"/>
            <p:nvPr/>
          </p:nvSpPr>
          <p:spPr>
            <a:xfrm>
              <a:off x="3303161" y="5119391"/>
              <a:ext cx="2479153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/>
                <a:t>有限元     数字化工具</a:t>
              </a:r>
              <a:endParaRPr lang="zh-CN" altLang="en-US" dirty="0"/>
            </a:p>
          </p:txBody>
        </p:sp>
      </p:grpSp>
      <p:pic>
        <p:nvPicPr>
          <p:cNvPr id="14" name="图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9628" y="3400334"/>
            <a:ext cx="1430213" cy="133809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19236" y="5053663"/>
            <a:ext cx="1891440" cy="1240433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6"/>
          <a:srcRect t="8963"/>
          <a:stretch/>
        </p:blipFill>
        <p:spPr>
          <a:xfrm>
            <a:off x="8849247" y="3419173"/>
            <a:ext cx="2007692" cy="1317746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73027" y="5022018"/>
            <a:ext cx="2182671" cy="1311105"/>
          </a:xfrm>
          <a:prstGeom prst="rect">
            <a:avLst/>
          </a:prstGeom>
        </p:spPr>
      </p:pic>
      <p:grpSp>
        <p:nvGrpSpPr>
          <p:cNvPr id="18" name="组合 17"/>
          <p:cNvGrpSpPr/>
          <p:nvPr/>
        </p:nvGrpSpPr>
        <p:grpSpPr>
          <a:xfrm>
            <a:off x="6655309" y="3424529"/>
            <a:ext cx="4053563" cy="2870614"/>
            <a:chOff x="1434836" y="4154662"/>
            <a:chExt cx="2792480" cy="2004935"/>
          </a:xfrm>
        </p:grpSpPr>
        <p:grpSp>
          <p:nvGrpSpPr>
            <p:cNvPr id="19" name="组合 18"/>
            <p:cNvGrpSpPr/>
            <p:nvPr/>
          </p:nvGrpSpPr>
          <p:grpSpPr>
            <a:xfrm>
              <a:off x="1434836" y="4154662"/>
              <a:ext cx="2792480" cy="2004935"/>
              <a:chOff x="1434836" y="4154662"/>
              <a:chExt cx="2792481" cy="2004934"/>
            </a:xfrm>
          </p:grpSpPr>
          <p:sp>
            <p:nvSpPr>
              <p:cNvPr id="21" name="任意多边形 20"/>
              <p:cNvSpPr/>
              <p:nvPr/>
            </p:nvSpPr>
            <p:spPr>
              <a:xfrm>
                <a:off x="3061706" y="5279566"/>
                <a:ext cx="1165611" cy="880030"/>
              </a:xfrm>
              <a:custGeom>
                <a:avLst/>
                <a:gdLst>
                  <a:gd name="connsiteX0" fmla="*/ 0 w 997110"/>
                  <a:gd name="connsiteY0" fmla="*/ 64590 h 645901"/>
                  <a:gd name="connsiteX1" fmla="*/ 64590 w 997110"/>
                  <a:gd name="connsiteY1" fmla="*/ 0 h 645901"/>
                  <a:gd name="connsiteX2" fmla="*/ 932520 w 997110"/>
                  <a:gd name="connsiteY2" fmla="*/ 0 h 645901"/>
                  <a:gd name="connsiteX3" fmla="*/ 997110 w 997110"/>
                  <a:gd name="connsiteY3" fmla="*/ 64590 h 645901"/>
                  <a:gd name="connsiteX4" fmla="*/ 997110 w 997110"/>
                  <a:gd name="connsiteY4" fmla="*/ 581311 h 645901"/>
                  <a:gd name="connsiteX5" fmla="*/ 932520 w 997110"/>
                  <a:gd name="connsiteY5" fmla="*/ 645901 h 645901"/>
                  <a:gd name="connsiteX6" fmla="*/ 64590 w 997110"/>
                  <a:gd name="connsiteY6" fmla="*/ 645901 h 645901"/>
                  <a:gd name="connsiteX7" fmla="*/ 0 w 997110"/>
                  <a:gd name="connsiteY7" fmla="*/ 581311 h 645901"/>
                  <a:gd name="connsiteX8" fmla="*/ 0 w 997110"/>
                  <a:gd name="connsiteY8" fmla="*/ 64590 h 6459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97110" h="645901">
                    <a:moveTo>
                      <a:pt x="0" y="64590"/>
                    </a:moveTo>
                    <a:cubicBezTo>
                      <a:pt x="0" y="28918"/>
                      <a:pt x="28918" y="0"/>
                      <a:pt x="64590" y="0"/>
                    </a:cubicBezTo>
                    <a:lnTo>
                      <a:pt x="932520" y="0"/>
                    </a:lnTo>
                    <a:cubicBezTo>
                      <a:pt x="968192" y="0"/>
                      <a:pt x="997110" y="28918"/>
                      <a:pt x="997110" y="64590"/>
                    </a:cubicBezTo>
                    <a:lnTo>
                      <a:pt x="997110" y="581311"/>
                    </a:lnTo>
                    <a:cubicBezTo>
                      <a:pt x="997110" y="616983"/>
                      <a:pt x="968192" y="645901"/>
                      <a:pt x="932520" y="645901"/>
                    </a:cubicBezTo>
                    <a:lnTo>
                      <a:pt x="64590" y="645901"/>
                    </a:lnTo>
                    <a:cubicBezTo>
                      <a:pt x="28918" y="645901"/>
                      <a:pt x="0" y="616983"/>
                      <a:pt x="0" y="581311"/>
                    </a:cubicBezTo>
                    <a:lnTo>
                      <a:pt x="0" y="64590"/>
                    </a:lnTo>
                    <a:close/>
                  </a:path>
                </a:pathLst>
              </a:custGeom>
              <a:solidFill>
                <a:schemeClr val="bg1">
                  <a:alpha val="79000"/>
                </a:schemeClr>
              </a:solidFill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82768" tIns="244244" rIns="381901" bIns="82767" numCol="1" spcCol="1270" anchor="t" anchorCtr="0">
                <a:noAutofit/>
              </a:bodyPr>
              <a:lstStyle/>
              <a:p>
                <a:pPr marL="0" lvl="1" algn="ctr" defTabSz="622300">
                  <a:spcBef>
                    <a:spcPts val="600"/>
                  </a:spcBef>
                  <a:spcAft>
                    <a:spcPct val="15000"/>
                  </a:spcAft>
                </a:pPr>
                <a:endPara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2" name="任意多边形 21"/>
              <p:cNvSpPr/>
              <p:nvPr/>
            </p:nvSpPr>
            <p:spPr>
              <a:xfrm>
                <a:off x="1434841" y="5279566"/>
                <a:ext cx="1165611" cy="880030"/>
              </a:xfrm>
              <a:custGeom>
                <a:avLst/>
                <a:gdLst>
                  <a:gd name="connsiteX0" fmla="*/ 0 w 997110"/>
                  <a:gd name="connsiteY0" fmla="*/ 64590 h 645901"/>
                  <a:gd name="connsiteX1" fmla="*/ 64590 w 997110"/>
                  <a:gd name="connsiteY1" fmla="*/ 0 h 645901"/>
                  <a:gd name="connsiteX2" fmla="*/ 932520 w 997110"/>
                  <a:gd name="connsiteY2" fmla="*/ 0 h 645901"/>
                  <a:gd name="connsiteX3" fmla="*/ 997110 w 997110"/>
                  <a:gd name="connsiteY3" fmla="*/ 64590 h 645901"/>
                  <a:gd name="connsiteX4" fmla="*/ 997110 w 997110"/>
                  <a:gd name="connsiteY4" fmla="*/ 581311 h 645901"/>
                  <a:gd name="connsiteX5" fmla="*/ 932520 w 997110"/>
                  <a:gd name="connsiteY5" fmla="*/ 645901 h 645901"/>
                  <a:gd name="connsiteX6" fmla="*/ 64590 w 997110"/>
                  <a:gd name="connsiteY6" fmla="*/ 645901 h 645901"/>
                  <a:gd name="connsiteX7" fmla="*/ 0 w 997110"/>
                  <a:gd name="connsiteY7" fmla="*/ 581311 h 645901"/>
                  <a:gd name="connsiteX8" fmla="*/ 0 w 997110"/>
                  <a:gd name="connsiteY8" fmla="*/ 64590 h 6459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97110" h="645901">
                    <a:moveTo>
                      <a:pt x="0" y="64590"/>
                    </a:moveTo>
                    <a:cubicBezTo>
                      <a:pt x="0" y="28918"/>
                      <a:pt x="28918" y="0"/>
                      <a:pt x="64590" y="0"/>
                    </a:cubicBezTo>
                    <a:lnTo>
                      <a:pt x="932520" y="0"/>
                    </a:lnTo>
                    <a:cubicBezTo>
                      <a:pt x="968192" y="0"/>
                      <a:pt x="997110" y="28918"/>
                      <a:pt x="997110" y="64590"/>
                    </a:cubicBezTo>
                    <a:lnTo>
                      <a:pt x="997110" y="581311"/>
                    </a:lnTo>
                    <a:cubicBezTo>
                      <a:pt x="997110" y="616983"/>
                      <a:pt x="968192" y="645901"/>
                      <a:pt x="932520" y="645901"/>
                    </a:cubicBezTo>
                    <a:lnTo>
                      <a:pt x="64590" y="645901"/>
                    </a:lnTo>
                    <a:cubicBezTo>
                      <a:pt x="28918" y="645901"/>
                      <a:pt x="0" y="616983"/>
                      <a:pt x="0" y="581311"/>
                    </a:cubicBezTo>
                    <a:lnTo>
                      <a:pt x="0" y="64590"/>
                    </a:lnTo>
                    <a:close/>
                  </a:path>
                </a:pathLst>
              </a:custGeom>
              <a:solidFill>
                <a:schemeClr val="bg1">
                  <a:alpha val="79000"/>
                </a:schemeClr>
              </a:solidFill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82768" tIns="244244" rIns="381901" bIns="82767" numCol="1" spcCol="1270" anchor="t" anchorCtr="0">
                <a:noAutofit/>
              </a:bodyPr>
              <a:lstStyle/>
              <a:p>
                <a:pPr marL="0" lvl="1" algn="ctr" defTabSz="622300">
                  <a:spcBef>
                    <a:spcPts val="600"/>
                  </a:spcBef>
                  <a:spcAft>
                    <a:spcPct val="15000"/>
                  </a:spcAft>
                </a:pPr>
                <a:endParaRPr lang="zh-CN" altLang="en-US" sz="1200" kern="12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3" name="任意多边形 22"/>
              <p:cNvSpPr/>
              <p:nvPr/>
            </p:nvSpPr>
            <p:spPr>
              <a:xfrm>
                <a:off x="3061706" y="4154666"/>
                <a:ext cx="1165611" cy="880030"/>
              </a:xfrm>
              <a:custGeom>
                <a:avLst/>
                <a:gdLst>
                  <a:gd name="connsiteX0" fmla="*/ 0 w 997110"/>
                  <a:gd name="connsiteY0" fmla="*/ 64590 h 645901"/>
                  <a:gd name="connsiteX1" fmla="*/ 64590 w 997110"/>
                  <a:gd name="connsiteY1" fmla="*/ 0 h 645901"/>
                  <a:gd name="connsiteX2" fmla="*/ 932520 w 997110"/>
                  <a:gd name="connsiteY2" fmla="*/ 0 h 645901"/>
                  <a:gd name="connsiteX3" fmla="*/ 997110 w 997110"/>
                  <a:gd name="connsiteY3" fmla="*/ 64590 h 645901"/>
                  <a:gd name="connsiteX4" fmla="*/ 997110 w 997110"/>
                  <a:gd name="connsiteY4" fmla="*/ 581311 h 645901"/>
                  <a:gd name="connsiteX5" fmla="*/ 932520 w 997110"/>
                  <a:gd name="connsiteY5" fmla="*/ 645901 h 645901"/>
                  <a:gd name="connsiteX6" fmla="*/ 64590 w 997110"/>
                  <a:gd name="connsiteY6" fmla="*/ 645901 h 645901"/>
                  <a:gd name="connsiteX7" fmla="*/ 0 w 997110"/>
                  <a:gd name="connsiteY7" fmla="*/ 581311 h 645901"/>
                  <a:gd name="connsiteX8" fmla="*/ 0 w 997110"/>
                  <a:gd name="connsiteY8" fmla="*/ 64590 h 6459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97110" h="645901">
                    <a:moveTo>
                      <a:pt x="0" y="64590"/>
                    </a:moveTo>
                    <a:cubicBezTo>
                      <a:pt x="0" y="28918"/>
                      <a:pt x="28918" y="0"/>
                      <a:pt x="64590" y="0"/>
                    </a:cubicBezTo>
                    <a:lnTo>
                      <a:pt x="932520" y="0"/>
                    </a:lnTo>
                    <a:cubicBezTo>
                      <a:pt x="968192" y="0"/>
                      <a:pt x="997110" y="28918"/>
                      <a:pt x="997110" y="64590"/>
                    </a:cubicBezTo>
                    <a:lnTo>
                      <a:pt x="997110" y="581311"/>
                    </a:lnTo>
                    <a:cubicBezTo>
                      <a:pt x="997110" y="616983"/>
                      <a:pt x="968192" y="645901"/>
                      <a:pt x="932520" y="645901"/>
                    </a:cubicBezTo>
                    <a:lnTo>
                      <a:pt x="64590" y="645901"/>
                    </a:lnTo>
                    <a:cubicBezTo>
                      <a:pt x="28918" y="645901"/>
                      <a:pt x="0" y="616983"/>
                      <a:pt x="0" y="581311"/>
                    </a:cubicBezTo>
                    <a:lnTo>
                      <a:pt x="0" y="64590"/>
                    </a:lnTo>
                    <a:close/>
                  </a:path>
                </a:pathLst>
              </a:custGeom>
              <a:solidFill>
                <a:schemeClr val="bg1">
                  <a:alpha val="79000"/>
                </a:schemeClr>
              </a:solidFill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82768" tIns="244244" rIns="381901" bIns="82767" numCol="1" spcCol="1270" anchor="t" anchorCtr="0">
                <a:noAutofit/>
              </a:bodyPr>
              <a:lstStyle/>
              <a:p>
                <a:pPr marL="0" lvl="1" algn="ctr" defTabSz="622300">
                  <a:spcBef>
                    <a:spcPts val="600"/>
                  </a:spcBef>
                  <a:spcAft>
                    <a:spcPct val="15000"/>
                  </a:spcAft>
                </a:pPr>
                <a:endPara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4" name="任意多边形 23"/>
              <p:cNvSpPr/>
              <p:nvPr/>
            </p:nvSpPr>
            <p:spPr>
              <a:xfrm>
                <a:off x="1434836" y="4154662"/>
                <a:ext cx="1165611" cy="880029"/>
              </a:xfrm>
              <a:custGeom>
                <a:avLst/>
                <a:gdLst>
                  <a:gd name="connsiteX0" fmla="*/ 0 w 997110"/>
                  <a:gd name="connsiteY0" fmla="*/ 64590 h 645901"/>
                  <a:gd name="connsiteX1" fmla="*/ 64590 w 997110"/>
                  <a:gd name="connsiteY1" fmla="*/ 0 h 645901"/>
                  <a:gd name="connsiteX2" fmla="*/ 932520 w 997110"/>
                  <a:gd name="connsiteY2" fmla="*/ 0 h 645901"/>
                  <a:gd name="connsiteX3" fmla="*/ 997110 w 997110"/>
                  <a:gd name="connsiteY3" fmla="*/ 64590 h 645901"/>
                  <a:gd name="connsiteX4" fmla="*/ 997110 w 997110"/>
                  <a:gd name="connsiteY4" fmla="*/ 581311 h 645901"/>
                  <a:gd name="connsiteX5" fmla="*/ 932520 w 997110"/>
                  <a:gd name="connsiteY5" fmla="*/ 645901 h 645901"/>
                  <a:gd name="connsiteX6" fmla="*/ 64590 w 997110"/>
                  <a:gd name="connsiteY6" fmla="*/ 645901 h 645901"/>
                  <a:gd name="connsiteX7" fmla="*/ 0 w 997110"/>
                  <a:gd name="connsiteY7" fmla="*/ 581311 h 645901"/>
                  <a:gd name="connsiteX8" fmla="*/ 0 w 997110"/>
                  <a:gd name="connsiteY8" fmla="*/ 64590 h 6459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97110" h="645901">
                    <a:moveTo>
                      <a:pt x="0" y="64590"/>
                    </a:moveTo>
                    <a:cubicBezTo>
                      <a:pt x="0" y="28918"/>
                      <a:pt x="28918" y="0"/>
                      <a:pt x="64590" y="0"/>
                    </a:cubicBezTo>
                    <a:lnTo>
                      <a:pt x="932520" y="0"/>
                    </a:lnTo>
                    <a:cubicBezTo>
                      <a:pt x="968192" y="0"/>
                      <a:pt x="997110" y="28918"/>
                      <a:pt x="997110" y="64590"/>
                    </a:cubicBezTo>
                    <a:lnTo>
                      <a:pt x="997110" y="581311"/>
                    </a:lnTo>
                    <a:cubicBezTo>
                      <a:pt x="997110" y="616983"/>
                      <a:pt x="968192" y="645901"/>
                      <a:pt x="932520" y="645901"/>
                    </a:cubicBezTo>
                    <a:lnTo>
                      <a:pt x="64590" y="645901"/>
                    </a:lnTo>
                    <a:cubicBezTo>
                      <a:pt x="28918" y="645901"/>
                      <a:pt x="0" y="616983"/>
                      <a:pt x="0" y="581311"/>
                    </a:cubicBezTo>
                    <a:lnTo>
                      <a:pt x="0" y="64590"/>
                    </a:lnTo>
                    <a:close/>
                  </a:path>
                </a:pathLst>
              </a:custGeom>
              <a:solidFill>
                <a:schemeClr val="bg1">
                  <a:alpha val="79000"/>
                </a:schemeClr>
              </a:solidFill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82768" tIns="244244" rIns="381901" bIns="82767" numCol="1" spcCol="1270" anchor="t" anchorCtr="0">
                <a:noAutofit/>
              </a:bodyPr>
              <a:lstStyle/>
              <a:p>
                <a:pPr marL="0" lvl="1" algn="ctr" defTabSz="622300">
                  <a:spcBef>
                    <a:spcPts val="600"/>
                  </a:spcBef>
                  <a:spcAft>
                    <a:spcPct val="15000"/>
                  </a:spcAft>
                </a:pPr>
                <a:endPara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20" name="椭圆 19"/>
            <p:cNvSpPr/>
            <p:nvPr/>
          </p:nvSpPr>
          <p:spPr>
            <a:xfrm>
              <a:off x="2354633" y="4768393"/>
              <a:ext cx="952132" cy="95213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</a:t>
              </a:r>
              <a:endPara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优化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5" name="矩形 24"/>
          <p:cNvSpPr/>
          <p:nvPr/>
        </p:nvSpPr>
        <p:spPr>
          <a:xfrm>
            <a:off x="6682274" y="3432273"/>
            <a:ext cx="1300065" cy="9217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ctr" defTabSz="622300">
              <a:spcBef>
                <a:spcPct val="0"/>
              </a:spcBef>
              <a:spcAft>
                <a:spcPct val="15000"/>
              </a:spcAft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电磁模型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lvl="1" indent="-285750" defTabSz="622300">
              <a:lnSpc>
                <a:spcPct val="150000"/>
              </a:lnSpc>
              <a:spcBef>
                <a:spcPct val="0"/>
              </a:spcBef>
              <a:spcAft>
                <a:spcPct val="15000"/>
              </a:spcAft>
              <a:buFont typeface="Arial" panose="020B0604020202020204" pitchFamily="34" charset="0"/>
              <a:buChar char="•"/>
            </a:pP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解析计算</a:t>
            </a:r>
            <a:endParaRPr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lvl="1" indent="-285750" defTabSz="622300">
              <a:lnSpc>
                <a:spcPct val="150000"/>
              </a:lnSpc>
              <a:spcBef>
                <a:spcPct val="0"/>
              </a:spcBef>
              <a:spcAft>
                <a:spcPct val="15000"/>
              </a:spcAft>
              <a:buFont typeface="Arial" panose="020B0604020202020204" pitchFamily="34" charset="0"/>
              <a:buChar char="•"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有限元验证</a:t>
            </a:r>
          </a:p>
        </p:txBody>
      </p:sp>
      <p:sp>
        <p:nvSpPr>
          <p:cNvPr id="26" name="矩形 25"/>
          <p:cNvSpPr/>
          <p:nvPr/>
        </p:nvSpPr>
        <p:spPr>
          <a:xfrm>
            <a:off x="9108232" y="3441603"/>
            <a:ext cx="1365380" cy="9217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ctr" defTabSz="622300">
              <a:spcBef>
                <a:spcPct val="0"/>
              </a:spcBef>
              <a:spcAft>
                <a:spcPct val="15000"/>
              </a:spcAft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损耗模型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lvl="1" indent="-285750" defTabSz="622300">
              <a:lnSpc>
                <a:spcPct val="150000"/>
              </a:lnSpc>
              <a:spcBef>
                <a:spcPct val="0"/>
              </a:spcBef>
              <a:spcAft>
                <a:spcPct val="15000"/>
              </a:spcAft>
              <a:buFont typeface="Arial" panose="020B0604020202020204" pitchFamily="34" charset="0"/>
              <a:buChar char="•"/>
            </a:pP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发电机损耗</a:t>
            </a:r>
            <a:endParaRPr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lvl="1" indent="-285750" defTabSz="622300">
              <a:lnSpc>
                <a:spcPct val="150000"/>
              </a:lnSpc>
              <a:spcBef>
                <a:spcPct val="0"/>
              </a:spcBef>
              <a:spcAft>
                <a:spcPct val="15000"/>
              </a:spcAft>
              <a:buFont typeface="Arial" panose="020B0604020202020204" pitchFamily="34" charset="0"/>
              <a:buChar char="•"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机组损耗</a:t>
            </a:r>
            <a:endParaRPr lang="zh-CN" altLang="en-US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6467669" y="5093123"/>
            <a:ext cx="1542661" cy="9217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ctr" defTabSz="622300">
              <a:spcBef>
                <a:spcPts val="600"/>
              </a:spcBef>
              <a:spcAft>
                <a:spcPct val="15000"/>
              </a:spcAft>
            </a:pP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成本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模型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lvl="1" indent="-285750" algn="ctr" defTabSz="622300">
              <a:lnSpc>
                <a:spcPct val="150000"/>
              </a:lnSpc>
              <a:spcBef>
                <a:spcPct val="0"/>
              </a:spcBef>
              <a:spcAft>
                <a:spcPct val="15000"/>
              </a:spcAft>
              <a:buFont typeface="Arial" panose="020B0604020202020204" pitchFamily="34" charset="0"/>
              <a:buChar char="•"/>
            </a:pP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有效材料</a:t>
            </a:r>
            <a:endParaRPr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lvl="1" indent="-285750" algn="ctr" defTabSz="622300">
              <a:lnSpc>
                <a:spcPct val="150000"/>
              </a:lnSpc>
              <a:spcBef>
                <a:spcPct val="0"/>
              </a:spcBef>
              <a:spcAft>
                <a:spcPct val="15000"/>
              </a:spcAft>
              <a:buFont typeface="Arial" panose="020B0604020202020204" pitchFamily="34" charset="0"/>
              <a:buChar char="•"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支撑部件</a:t>
            </a:r>
          </a:p>
        </p:txBody>
      </p:sp>
      <p:sp>
        <p:nvSpPr>
          <p:cNvPr id="28" name="矩形 27"/>
          <p:cNvSpPr/>
          <p:nvPr/>
        </p:nvSpPr>
        <p:spPr>
          <a:xfrm>
            <a:off x="9126894" y="5102452"/>
            <a:ext cx="1561322" cy="9217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ctr" defTabSz="622300">
              <a:spcBef>
                <a:spcPct val="0"/>
              </a:spcBef>
              <a:spcAft>
                <a:spcPct val="15000"/>
              </a:spcAft>
            </a:pP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全功率段计算</a:t>
            </a:r>
            <a:endParaRPr lang="en-US" altLang="zh-CN" sz="1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defTabSz="622300">
              <a:lnSpc>
                <a:spcPct val="150000"/>
              </a:lnSpc>
              <a:spcBef>
                <a:spcPct val="0"/>
              </a:spcBef>
              <a:spcAft>
                <a:spcPct val="15000"/>
              </a:spcAft>
              <a:buFont typeface="Arial" panose="020B0604020202020204" pitchFamily="34" charset="0"/>
              <a:buChar char="•"/>
            </a:pP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功率曲线计算</a:t>
            </a:r>
            <a:endParaRPr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defTabSz="622300">
              <a:lnSpc>
                <a:spcPct val="150000"/>
              </a:lnSpc>
              <a:spcBef>
                <a:spcPct val="0"/>
              </a:spcBef>
              <a:spcAft>
                <a:spcPct val="15000"/>
              </a:spcAft>
              <a:buFont typeface="Arial" panose="020B0604020202020204" pitchFamily="34" charset="0"/>
              <a:buChar char="•"/>
            </a:pP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发电量计算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610167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83562" y="578421"/>
            <a:ext cx="89194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0093C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关键考核指标</a:t>
            </a:r>
            <a:endParaRPr lang="en-US" altLang="zh-CN" sz="3200" dirty="0">
              <a:solidFill>
                <a:srgbClr val="0093C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2" name="表格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481119"/>
              </p:ext>
            </p:extLst>
          </p:nvPr>
        </p:nvGraphicFramePr>
        <p:xfrm>
          <a:off x="928879" y="1649897"/>
          <a:ext cx="10352034" cy="2379998"/>
        </p:xfrm>
        <a:graphic>
          <a:graphicData uri="http://schemas.openxmlformats.org/drawingml/2006/table">
            <a:tbl>
              <a:tblPr/>
              <a:tblGrid>
                <a:gridCol w="6056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10250">
                  <a:extLst>
                    <a:ext uri="{9D8B030D-6E8A-4147-A177-3AD203B41FA5}">
                      <a16:colId xmlns:a16="http://schemas.microsoft.com/office/drawing/2014/main" val="862735692"/>
                    </a:ext>
                  </a:extLst>
                </a:gridCol>
                <a:gridCol w="3398450">
                  <a:extLst>
                    <a:ext uri="{9D8B030D-6E8A-4147-A177-3AD203B41FA5}">
                      <a16:colId xmlns:a16="http://schemas.microsoft.com/office/drawing/2014/main" val="264433563"/>
                    </a:ext>
                  </a:extLst>
                </a:gridCol>
                <a:gridCol w="1421296">
                  <a:extLst>
                    <a:ext uri="{9D8B030D-6E8A-4147-A177-3AD203B41FA5}">
                      <a16:colId xmlns:a16="http://schemas.microsoft.com/office/drawing/2014/main" val="1595847081"/>
                    </a:ext>
                  </a:extLst>
                </a:gridCol>
                <a:gridCol w="2216426">
                  <a:extLst>
                    <a:ext uri="{9D8B030D-6E8A-4147-A177-3AD203B41FA5}">
                      <a16:colId xmlns:a16="http://schemas.microsoft.com/office/drawing/2014/main" val="1428903656"/>
                    </a:ext>
                  </a:extLst>
                </a:gridCol>
              </a:tblGrid>
              <a:tr h="87956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编号</a:t>
                      </a:r>
                    </a:p>
                  </a:txBody>
                  <a:tcPr marL="6918" marR="6918" marT="69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关键考核指标</a:t>
                      </a:r>
                    </a:p>
                  </a:txBody>
                  <a:tcPr marL="6918" marR="6918" marT="69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验收方式</a:t>
                      </a:r>
                    </a:p>
                  </a:txBody>
                  <a:tcPr marL="6918" marR="6918" marT="69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验收人</a:t>
                      </a:r>
                    </a:p>
                  </a:txBody>
                  <a:tcPr marL="6918" marR="6918" marT="69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备注</a:t>
                      </a:r>
                    </a:p>
                  </a:txBody>
                  <a:tcPr marL="6918" marR="6918" marT="69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5494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</a:p>
                  </a:txBody>
                  <a:tcPr marL="6918" marR="6918" marT="69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zh-CN" sz="1400" b="0" i="0" u="none" strike="noStrike" dirty="0" smtClean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 fontAlgn="ctr"/>
                      <a:r>
                        <a:rPr lang="zh-CN" alt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发电机数字化设计优化工具完成度</a:t>
                      </a:r>
                      <a:endParaRPr lang="en-US" altLang="zh-CN" sz="1400" b="0" i="0" u="none" strike="noStrike" dirty="0" smtClean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marL="285750" indent="-2857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实现</a:t>
                      </a:r>
                      <a:r>
                        <a:rPr lang="en-US" altLang="zh-CN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V2</a:t>
                      </a:r>
                      <a:r>
                        <a:rPr lang="zh-CN" alt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平台发电机计算能力</a:t>
                      </a:r>
                      <a:endParaRPr lang="en-US" altLang="zh-CN" sz="1400" b="0" i="0" u="none" strike="noStrike" dirty="0" smtClean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marL="285750" indent="-2857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具备可视化界面</a:t>
                      </a:r>
                      <a:endParaRPr lang="en-US" altLang="zh-CN" sz="1400" b="0" i="0" u="none" strike="noStrike" dirty="0" smtClean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marL="285750" indent="-2857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设计结果与期望一致</a:t>
                      </a:r>
                      <a:endParaRPr lang="en-US" altLang="zh-CN" sz="1400" b="0" i="0" u="none" strike="noStrike" dirty="0" smtClean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marL="285750" indent="-285750" algn="l" fontAlgn="ctr"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自动选型结果与期望一致</a:t>
                      </a:r>
                      <a:endParaRPr lang="en-US" altLang="zh-CN" sz="1400" b="0" i="0" u="none" strike="noStrike" dirty="0" smtClean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marL="285750" indent="-285750" algn="l" fontAlgn="ctr">
                        <a:buFont typeface="Arial" panose="020B0604020202020204" pitchFamily="34" charset="0"/>
                        <a:buChar char="•"/>
                      </a:pPr>
                      <a:endParaRPr lang="en-US" altLang="zh-CN" sz="1400" b="0" i="0" u="none" strike="noStrike" dirty="0" smtClean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918" marR="6918" marT="69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fontAlgn="ctr">
                        <a:buFont typeface="Arial" panose="020B0604020202020204" pitchFamily="34" charset="0"/>
                        <a:buNone/>
                      </a:pPr>
                      <a:r>
                        <a:rPr lang="zh-CN" alt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软件交付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918" marR="6918" marT="69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发电机工程师</a:t>
                      </a:r>
                      <a:endParaRPr lang="zh-CN" alt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918" marR="6918" marT="69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918" marR="6918" marT="69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91066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472411" y="589573"/>
            <a:ext cx="89194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项目成果应用</a:t>
            </a:r>
            <a:endParaRPr lang="en-US" altLang="zh-CN" sz="3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0" name="表格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3153274"/>
              </p:ext>
            </p:extLst>
          </p:nvPr>
        </p:nvGraphicFramePr>
        <p:xfrm>
          <a:off x="373317" y="1989083"/>
          <a:ext cx="10512270" cy="3651577"/>
        </p:xfrm>
        <a:graphic>
          <a:graphicData uri="http://schemas.openxmlformats.org/drawingml/2006/table">
            <a:tbl>
              <a:tblPr/>
              <a:tblGrid>
                <a:gridCol w="6708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30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40716">
                  <a:extLst>
                    <a:ext uri="{9D8B030D-6E8A-4147-A177-3AD203B41FA5}">
                      <a16:colId xmlns:a16="http://schemas.microsoft.com/office/drawing/2014/main" val="862735692"/>
                    </a:ext>
                  </a:extLst>
                </a:gridCol>
                <a:gridCol w="4070194">
                  <a:extLst>
                    <a:ext uri="{9D8B030D-6E8A-4147-A177-3AD203B41FA5}">
                      <a16:colId xmlns:a16="http://schemas.microsoft.com/office/drawing/2014/main" val="1428903656"/>
                    </a:ext>
                  </a:extLst>
                </a:gridCol>
              </a:tblGrid>
              <a:tr h="440607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编号</a:t>
                      </a:r>
                    </a:p>
                  </a:txBody>
                  <a:tcPr marL="6918" marR="6918" marT="69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应用场景</a:t>
                      </a:r>
                    </a:p>
                  </a:txBody>
                  <a:tcPr marL="6918" marR="6918" marT="69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应用落地时间</a:t>
                      </a:r>
                    </a:p>
                  </a:txBody>
                  <a:tcPr marL="6918" marR="6918" marT="69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1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产生的应用价值</a:t>
                      </a:r>
                      <a:endParaRPr lang="zh-CN" alt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918" marR="6918" marT="69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219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</a:p>
                  </a:txBody>
                  <a:tcPr marL="6918" marR="6918" marT="69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  <a:r>
                        <a:rPr lang="zh-CN" alt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直驱发电机初步方案设计与评估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918" marR="6918" marT="69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2021</a:t>
                      </a:r>
                      <a:r>
                        <a:rPr lang="zh-CN" alt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年</a:t>
                      </a:r>
                      <a:r>
                        <a:rPr lang="en-US" altLang="zh-CN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12</a:t>
                      </a:r>
                      <a:r>
                        <a:rPr lang="zh-CN" alt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月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918" marR="6918" marT="69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办公自动化，设计标准化</a:t>
                      </a:r>
                    </a:p>
                  </a:txBody>
                  <a:tcPr marL="6918" marR="6918" marT="69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219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</a:p>
                  </a:txBody>
                  <a:tcPr marL="6918" marR="6918" marT="69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918" marR="6918" marT="69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400" b="0" i="0" u="none" strike="noStrike" dirty="0" smtClean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918" marR="6918" marT="69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400" b="0" i="0" u="none" strike="noStrike" dirty="0" smtClean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918" marR="6918" marT="69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4219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</a:p>
                  </a:txBody>
                  <a:tcPr marL="6918" marR="6918" marT="69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6918" marR="6918" marT="69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918" marR="6918" marT="69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918" marR="6918" marT="69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4219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</a:p>
                  </a:txBody>
                  <a:tcPr marL="6918" marR="6918" marT="69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6918" marR="6918" marT="69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918" marR="6918" marT="69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918" marR="6918" marT="69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4219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</a:t>
                      </a:r>
                    </a:p>
                  </a:txBody>
                  <a:tcPr marL="6918" marR="6918" marT="69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918" marR="6918" marT="69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918" marR="6918" marT="69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918" marR="6918" marT="69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45291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228444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12554</TotalTime>
  <Words>1413</Words>
  <Application>Microsoft Office PowerPoint</Application>
  <PresentationFormat>宽屏</PresentationFormat>
  <Paragraphs>583</Paragraphs>
  <Slides>16</Slides>
  <Notes>11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7" baseType="lpstr">
      <vt:lpstr>等线</vt:lpstr>
      <vt:lpstr>等线</vt:lpstr>
      <vt:lpstr>DengXian Light</vt:lpstr>
      <vt:lpstr>宋体</vt:lpstr>
      <vt:lpstr>Microsoft YaHei</vt:lpstr>
      <vt:lpstr>Microsoft YaHei</vt:lpstr>
      <vt:lpstr>Arial</vt:lpstr>
      <vt:lpstr>Calibri</vt:lpstr>
      <vt:lpstr>Times New Roman</vt:lpstr>
      <vt:lpstr>Wingdings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bt515</dc:creator>
  <cp:lastModifiedBy>Administrator</cp:lastModifiedBy>
  <cp:revision>772</cp:revision>
  <dcterms:created xsi:type="dcterms:W3CDTF">2017-11-21T07:29:44Z</dcterms:created>
  <dcterms:modified xsi:type="dcterms:W3CDTF">2021-04-16T11:09:10Z</dcterms:modified>
</cp:coreProperties>
</file>